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8" r:id="rId2"/>
    <p:sldId id="583" r:id="rId3"/>
    <p:sldId id="627" r:id="rId4"/>
    <p:sldId id="600" r:id="rId5"/>
    <p:sldId id="607" r:id="rId6"/>
    <p:sldId id="606" r:id="rId7"/>
    <p:sldId id="605" r:id="rId8"/>
    <p:sldId id="601" r:id="rId9"/>
    <p:sldId id="602" r:id="rId10"/>
    <p:sldId id="608" r:id="rId11"/>
    <p:sldId id="603" r:id="rId12"/>
    <p:sldId id="625" r:id="rId13"/>
    <p:sldId id="611" r:id="rId14"/>
    <p:sldId id="604" r:id="rId15"/>
    <p:sldId id="612" r:id="rId16"/>
    <p:sldId id="613" r:id="rId17"/>
    <p:sldId id="614" r:id="rId18"/>
    <p:sldId id="615" r:id="rId19"/>
    <p:sldId id="616" r:id="rId20"/>
    <p:sldId id="618" r:id="rId21"/>
    <p:sldId id="619" r:id="rId22"/>
    <p:sldId id="617" r:id="rId23"/>
    <p:sldId id="620" r:id="rId24"/>
    <p:sldId id="621" r:id="rId25"/>
    <p:sldId id="622" r:id="rId26"/>
    <p:sldId id="623" r:id="rId27"/>
    <p:sldId id="624" r:id="rId28"/>
    <p:sldId id="629" r:id="rId29"/>
    <p:sldId id="628" r:id="rId30"/>
    <p:sldId id="630" r:id="rId31"/>
    <p:sldId id="632" r:id="rId32"/>
    <p:sldId id="633" r:id="rId33"/>
    <p:sldId id="631" r:id="rId34"/>
    <p:sldId id="634" r:id="rId35"/>
    <p:sldId id="486" r:id="rId3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FF630C1-D39D-4766-9C96-037F916C6347}">
          <p14:sldIdLst>
            <p14:sldId id="278"/>
            <p14:sldId id="583"/>
            <p14:sldId id="627"/>
            <p14:sldId id="600"/>
            <p14:sldId id="607"/>
            <p14:sldId id="606"/>
            <p14:sldId id="605"/>
            <p14:sldId id="601"/>
            <p14:sldId id="602"/>
            <p14:sldId id="608"/>
            <p14:sldId id="603"/>
            <p14:sldId id="625"/>
            <p14:sldId id="611"/>
            <p14:sldId id="604"/>
            <p14:sldId id="612"/>
            <p14:sldId id="613"/>
            <p14:sldId id="614"/>
            <p14:sldId id="615"/>
            <p14:sldId id="616"/>
            <p14:sldId id="618"/>
            <p14:sldId id="619"/>
            <p14:sldId id="617"/>
            <p14:sldId id="620"/>
            <p14:sldId id="621"/>
            <p14:sldId id="622"/>
            <p14:sldId id="623"/>
            <p14:sldId id="624"/>
            <p14:sldId id="629"/>
            <p14:sldId id="628"/>
            <p14:sldId id="630"/>
            <p14:sldId id="632"/>
            <p14:sldId id="633"/>
            <p14:sldId id="631"/>
            <p14:sldId id="634"/>
            <p14:sldId id="486"/>
          </p14:sldIdLst>
        </p14:section>
        <p14:section name="cf" id="{9D46D4C7-DD32-47F8-B6DF-3CE4DD57669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노상준" initials="노" lastIdx="6" clrIdx="0">
    <p:extLst>
      <p:ext uri="{19B8F6BF-5375-455C-9EA6-DF929625EA0E}">
        <p15:presenceInfo xmlns:p15="http://schemas.microsoft.com/office/powerpoint/2012/main" userId="노상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119"/>
    <a:srgbClr val="F810DC"/>
    <a:srgbClr val="C147C1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85048" autoAdjust="0"/>
  </p:normalViewPr>
  <p:slideViewPr>
    <p:cSldViewPr snapToGrid="0" snapToObjects="1">
      <p:cViewPr varScale="1">
        <p:scale>
          <a:sx n="141" d="100"/>
          <a:sy n="141" d="100"/>
        </p:scale>
        <p:origin x="14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DD777-011A-479C-A781-98E9A777A313}" type="datetimeFigureOut">
              <a:rPr lang="ko-KR" altLang="en-US" smtClean="0"/>
              <a:t>2023-07-02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C232E-26DE-46F3-8F05-336D98AAE9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2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F5EDB-BEB6-415F-B46C-9DC7CDF969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4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1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5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28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0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9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61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4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7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5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5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72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38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6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96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015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53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3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8A28-C5A4-4BE0-8733-E33DA9DA442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5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4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7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0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1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0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4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C232E-26DE-46F3-8F05-336D98AAE9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4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40348-7350-F94E-9647-E1EB4053B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7C2882-9AD5-0B40-9332-562767398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683D3-5F15-8B41-B397-4082A05D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14A02-FA62-7D4D-873E-4E2F5C7B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114DF-F81B-8D4C-9859-A0E1EC48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886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6396E-F378-D141-9777-F12BBD4A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998421-9B04-B04A-9BDB-66B95BD81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5DBDB-E8D6-DB4F-B879-4C99FC3F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6CFA8-AF20-6B4F-9441-2DDF33FF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63E72-78B4-B442-ABDA-6C127D8A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67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FBEC2E-9BEB-F842-9003-87F9E9411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2BA43-633C-2946-B453-B99BE0214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632B3-B12F-FF43-9B2F-264A0799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3DE9B-D7D3-7246-A0BB-622289E2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B1198-D3CF-224C-B28C-B9F3AEF7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20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639" y="5102691"/>
            <a:ext cx="10792279" cy="996043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8077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D4102-16D9-684C-A731-B2E03F0D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63615-AE09-C743-8316-2680F0D0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C2CB9-250F-5742-BBB9-FEE20723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D666B-FDD4-C74D-A2A7-2E6863F1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4B82B-96AF-EA43-9FAB-6F64A4D3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588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00B48-4D32-A343-B348-24885851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EC026-E9EF-C94D-BA51-73B57007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1B814-8738-D24B-B05A-C5495239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5FEB3-5F27-1D41-BE0D-0442EBA5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1E89C-696A-5B43-A3B7-51AD62DD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51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8988A-730B-F140-ABCC-6D7116D5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8C95C-83BD-0340-8036-9A93DF4E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032F8-AF37-A14D-A527-BDD264112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A58C2-2D4C-4A45-BDA0-8D42221F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11B734-BD00-BF43-88CE-632836DD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821EC-67CE-B541-9FA1-719F19CA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19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A1E04-36E4-084F-8C9C-8B7DB658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7C14C2-3873-EF48-B550-E4999E9E5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EE752D-7F62-9846-9302-72FB61E02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1BD197-952B-AF43-9B7D-061BBEE29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9D347C-A0F1-B647-A876-2351D7635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7A8DA4-3796-8849-B6D5-29C40B66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D6FAF7-D4B3-644E-91E8-BEC5CF0E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3D2B3C-621D-2B48-AAFA-7CD8D6DF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099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25CF0-EF59-5E48-AC35-E4AFC643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F7EE16-5E23-2E40-A269-B8069BCE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CBE7F9-D35D-324B-8935-1480219D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403126-B1EF-534F-94E8-7C4427D5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594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716C06-85D7-054B-ADEF-04FF5869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7D6B5B-357D-B34D-A294-5E5DE86F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4F7CB-52DB-A147-932A-BD61E219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33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FFEB7-4A4E-0C46-B743-7A173966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3D391-B6D1-BC46-99D5-3CC1ECAB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57AD7D-B749-564C-9AF8-4F4838A02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77E5C9-CD60-E040-B86A-3A223FB5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85411-0B27-9448-B78A-35FD8208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E67287-48C3-A640-B39C-6493C7FF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89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90D7D-993B-8747-A8DC-DDCF31B4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39D5E8-6150-754D-AFDC-A8C628B76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6B365-5F06-9642-8B1D-D27DA10AE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0B838F-ECB2-1B45-9771-CD6D177F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DC60B-3D15-8140-8B73-3E810862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1BE45-EABA-F74C-AC8D-71F96840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434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D87837-1CA2-8B48-8BA2-9A4F63B4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1F4B2-B47C-0542-AAFE-710062E9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EBFB-BB62-DE41-B8DD-B85F3CF19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1805F-AB1F-0543-A0FE-E0590487CBA7}" type="datetimeFigureOut">
              <a:rPr kumimoji="1" lang="ko-Kore-KR" altLang="en-US" smtClean="0"/>
              <a:t>07/02/2023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C25AE-DC9F-2A4F-A02D-9ABC60F1F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EDB28-7DD6-284B-9EC6-0CE8BF6E6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C0B12-111F-B846-925F-62A076067D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130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-Kinect-Sensor-SDK/blob/develop/docs/usage.md#Install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_Kinect_ROS_Driver/blob/melodic/docs/building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downloa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azure/kinect-dk/sensor-sdk-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azure/kinect-dk/sensor-sdk-downloa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-Kinect-Sensor-SDK/blob/develop/docs/usage.md#Install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ennedub/pyk4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ennedub/pyk4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0AFA87E-0843-40E0-94C5-18C8181C7E22}"/>
              </a:ext>
            </a:extLst>
          </p:cNvPr>
          <p:cNvSpPr/>
          <p:nvPr/>
        </p:nvSpPr>
        <p:spPr>
          <a:xfrm rot="5400000">
            <a:off x="275208" y="-275208"/>
            <a:ext cx="3000654" cy="3551070"/>
          </a:xfrm>
          <a:prstGeom prst="rtTriangle">
            <a:avLst/>
          </a:prstGeom>
          <a:solidFill>
            <a:srgbClr val="A31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ADEEF23D-7BC2-49D7-ADA4-C1285C73303F}"/>
              </a:ext>
            </a:extLst>
          </p:cNvPr>
          <p:cNvSpPr/>
          <p:nvPr/>
        </p:nvSpPr>
        <p:spPr>
          <a:xfrm rot="5400000">
            <a:off x="186333" y="-186333"/>
            <a:ext cx="1424869" cy="1797535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4" y="148801"/>
            <a:ext cx="2262120" cy="430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1470025" y="4244120"/>
            <a:ext cx="9251951" cy="130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endParaRPr lang="en-US" altLang="ko-KR" b="1" spc="-151" dirty="0">
              <a:ln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50000">
                    <a:schemeClr val="tx1"/>
                  </a:gs>
                </a:gsLst>
                <a:lin ang="165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ko-KR" altLang="en-US" b="1" spc="-151" dirty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광주과학기술원</a:t>
            </a:r>
            <a:endParaRPr lang="en-US" altLang="ko-KR" b="1" spc="-151" dirty="0">
              <a:ln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50000">
                    <a:schemeClr val="tx1"/>
                  </a:gs>
                </a:gsLst>
                <a:lin ang="165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ko-KR" altLang="en-US" b="1" spc="-151" dirty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인공지능 연구실</a:t>
            </a:r>
            <a:endParaRPr lang="en-US" altLang="ko-KR" b="1" spc="-151" dirty="0">
              <a:ln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gradFill>
                <a:gsLst>
                  <a:gs pos="100000">
                    <a:schemeClr val="bg2">
                      <a:lumMod val="25000"/>
                    </a:schemeClr>
                  </a:gs>
                  <a:gs pos="50000">
                    <a:schemeClr val="tx1"/>
                  </a:gs>
                </a:gsLst>
                <a:lin ang="165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8D2FA-E49E-455E-90A7-7F20A945A919}"/>
              </a:ext>
            </a:extLst>
          </p:cNvPr>
          <p:cNvSpPr txBox="1"/>
          <p:nvPr/>
        </p:nvSpPr>
        <p:spPr>
          <a:xfrm>
            <a:off x="918754" y="1939599"/>
            <a:ext cx="10354491" cy="19177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5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Vision for Robotics</a:t>
            </a:r>
            <a:endParaRPr lang="ko-KR" alt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B762243-578D-45E6-B1E7-378C3F825104}"/>
              </a:ext>
            </a:extLst>
          </p:cNvPr>
          <p:cNvSpPr/>
          <p:nvPr/>
        </p:nvSpPr>
        <p:spPr>
          <a:xfrm>
            <a:off x="0" y="5433131"/>
            <a:ext cx="3622089" cy="1424867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501C5162-E16A-421C-B7DF-C0A9C3B917A2}"/>
              </a:ext>
            </a:extLst>
          </p:cNvPr>
          <p:cNvSpPr/>
          <p:nvPr/>
        </p:nvSpPr>
        <p:spPr>
          <a:xfrm flipH="1">
            <a:off x="11114054" y="5433132"/>
            <a:ext cx="1077943" cy="142486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92904E0-CC99-4DFE-8B3E-43192B537980}"/>
              </a:ext>
            </a:extLst>
          </p:cNvPr>
          <p:cNvSpPr/>
          <p:nvPr/>
        </p:nvSpPr>
        <p:spPr>
          <a:xfrm>
            <a:off x="11114056" y="5771625"/>
            <a:ext cx="1077944" cy="1086373"/>
          </a:xfrm>
          <a:prstGeom prst="triangle">
            <a:avLst>
              <a:gd name="adj" fmla="val 7612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867D89C-EF1A-4D49-90CE-8C1FA37BFFAB}"/>
              </a:ext>
            </a:extLst>
          </p:cNvPr>
          <p:cNvSpPr/>
          <p:nvPr/>
        </p:nvSpPr>
        <p:spPr>
          <a:xfrm>
            <a:off x="11114054" y="6308520"/>
            <a:ext cx="1077945" cy="549479"/>
          </a:xfrm>
          <a:prstGeom prst="triangle">
            <a:avLst>
              <a:gd name="adj" fmla="val 100000"/>
            </a:avLst>
          </a:prstGeom>
          <a:solidFill>
            <a:srgbClr val="A31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D9B3253B-E561-4A6E-B42F-10612E6D9131}"/>
              </a:ext>
            </a:extLst>
          </p:cNvPr>
          <p:cNvSpPr/>
          <p:nvPr/>
        </p:nvSpPr>
        <p:spPr>
          <a:xfrm>
            <a:off x="11114052" y="6526635"/>
            <a:ext cx="529864" cy="331365"/>
          </a:xfrm>
          <a:prstGeom prst="triangle">
            <a:avLst>
              <a:gd name="adj" fmla="val 47753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AEAAF3-1C1A-4A20-81BE-AA64A4738383}"/>
              </a:ext>
            </a:extLst>
          </p:cNvPr>
          <p:cNvSpPr/>
          <p:nvPr/>
        </p:nvSpPr>
        <p:spPr>
          <a:xfrm>
            <a:off x="1470025" y="3857346"/>
            <a:ext cx="925195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ko-KR" b="1" spc="-151" dirty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b="1" spc="-151" dirty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spc="-151" dirty="0" smtClean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이상범</a:t>
            </a:r>
            <a:r>
              <a:rPr lang="en-US" altLang="ko-KR" b="1" spc="-151" dirty="0" smtClean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spc="-151" dirty="0">
                <a:ln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gradFill>
                  <a:gsLst>
                    <a:gs pos="100000">
                      <a:schemeClr val="bg2">
                        <a:lumMod val="25000"/>
                      </a:schemeClr>
                    </a:gs>
                    <a:gs pos="50000">
                      <a:schemeClr val="tx1"/>
                    </a:gs>
                  </a:gsLst>
                  <a:lin ang="165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64ADA44-EB10-48AA-AD34-101B611D04A0}"/>
              </a:ext>
            </a:extLst>
          </p:cNvPr>
          <p:cNvSpPr txBox="1">
            <a:spLocks/>
          </p:cNvSpPr>
          <p:nvPr/>
        </p:nvSpPr>
        <p:spPr>
          <a:xfrm>
            <a:off x="47625" y="47625"/>
            <a:ext cx="8194675" cy="419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 - AI Lab]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창의 융합 경진 대회</a:t>
            </a:r>
            <a:endParaRPr lang="en-US" altLang="ko-KR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66EA8-C925-4038-8E9E-E6BF0EB0D597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147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Color detection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HSV color map, OpenCV in ROS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B5598B-4004-4001-99DD-8519F6DE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0" y="1674707"/>
            <a:ext cx="4091692" cy="22724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882D57-98F2-4686-A7E9-9BBA04015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87"/>
          <a:stretch/>
        </p:blipFill>
        <p:spPr>
          <a:xfrm>
            <a:off x="5989997" y="1590682"/>
            <a:ext cx="5348571" cy="513015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C4245AF-73BA-4FDC-B0E4-B7DF8F95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12" y="4155759"/>
            <a:ext cx="3210963" cy="24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59719C-2EF0-4102-967C-7544A899A7E3}"/>
              </a:ext>
            </a:extLst>
          </p:cNvPr>
          <p:cNvSpPr/>
          <p:nvPr/>
        </p:nvSpPr>
        <p:spPr>
          <a:xfrm>
            <a:off x="727960" y="2385060"/>
            <a:ext cx="4011680" cy="14706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170A5-AE3A-4356-BE78-63838AF6BF90}"/>
              </a:ext>
            </a:extLst>
          </p:cNvPr>
          <p:cNvSpPr txBox="1"/>
          <p:nvPr/>
        </p:nvSpPr>
        <p:spPr>
          <a:xfrm>
            <a:off x="3375874" y="2030968"/>
            <a:ext cx="19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1A8930-9B46-4479-9647-9D73DFAF9961}"/>
              </a:ext>
            </a:extLst>
          </p:cNvPr>
          <p:cNvSpPr/>
          <p:nvPr/>
        </p:nvSpPr>
        <p:spPr>
          <a:xfrm>
            <a:off x="6522720" y="2400300"/>
            <a:ext cx="4419600" cy="167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F55757-434D-4EA5-8AC5-DAA13A866941}"/>
              </a:ext>
            </a:extLst>
          </p:cNvPr>
          <p:cNvSpPr/>
          <p:nvPr/>
        </p:nvSpPr>
        <p:spPr>
          <a:xfrm>
            <a:off x="6522720" y="3209918"/>
            <a:ext cx="2933700" cy="3029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C4858-38FD-4454-9CD8-EDB57F9E25CB}"/>
              </a:ext>
            </a:extLst>
          </p:cNvPr>
          <p:cNvSpPr txBox="1"/>
          <p:nvPr/>
        </p:nvSpPr>
        <p:spPr>
          <a:xfrm>
            <a:off x="9372823" y="3176703"/>
            <a:ext cx="220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Orange Color HSV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7B62F9-FB88-69AB-0EE9-E3BC54896958}"/>
              </a:ext>
            </a:extLst>
          </p:cNvPr>
          <p:cNvSpPr txBox="1"/>
          <p:nvPr/>
        </p:nvSpPr>
        <p:spPr>
          <a:xfrm>
            <a:off x="9376074" y="1911253"/>
            <a:ext cx="278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From Camera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F55757-434D-4EA5-8AC5-DAA13A866941}"/>
              </a:ext>
            </a:extLst>
          </p:cNvPr>
          <p:cNvSpPr/>
          <p:nvPr/>
        </p:nvSpPr>
        <p:spPr>
          <a:xfrm>
            <a:off x="6490438" y="4541439"/>
            <a:ext cx="3986874" cy="1386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7C4858-38FD-4454-9CD8-EDB57F9E25CB}"/>
              </a:ext>
            </a:extLst>
          </p:cNvPr>
          <p:cNvSpPr txBox="1"/>
          <p:nvPr/>
        </p:nvSpPr>
        <p:spPr>
          <a:xfrm>
            <a:off x="9725072" y="4682787"/>
            <a:ext cx="23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Extract Orange Mask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5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 using pre-trained model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ROS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10</a:t>
            </a:r>
            <a:endParaRPr lang="ko-KR" altLang="en-US" sz="2000" b="1" dirty="0"/>
          </a:p>
        </p:txBody>
      </p:sp>
      <p:pic>
        <p:nvPicPr>
          <p:cNvPr id="7" name="그림 6" descr="텍스트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4EC10F8B-4D3A-4385-8E9D-DB98DAF51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" t="3398" r="16080" b="2792"/>
          <a:stretch/>
        </p:blipFill>
        <p:spPr>
          <a:xfrm>
            <a:off x="2056766" y="1596154"/>
            <a:ext cx="7612837" cy="4991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3675C9-0434-45FC-A01F-22D02700AF59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9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 using pre-trained model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ROS environment, Python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675C9-0434-45FC-A01F-22D02700AF59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745B90-BF1E-4655-A120-AD23EC30EB59}"/>
              </a:ext>
            </a:extLst>
          </p:cNvPr>
          <p:cNvGrpSpPr/>
          <p:nvPr/>
        </p:nvGrpSpPr>
        <p:grpSpPr>
          <a:xfrm>
            <a:off x="635917" y="1559267"/>
            <a:ext cx="8133269" cy="5298733"/>
            <a:chOff x="1003112" y="1559266"/>
            <a:chExt cx="8133269" cy="52987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539C5A-050E-4372-A122-BBC3816D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715" y="1559266"/>
              <a:ext cx="7903666" cy="529873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6ADA11-F7E9-4414-A352-51BA068439C0}"/>
                </a:ext>
              </a:extLst>
            </p:cNvPr>
            <p:cNvSpPr/>
            <p:nvPr/>
          </p:nvSpPr>
          <p:spPr>
            <a:xfrm>
              <a:off x="1003112" y="2263140"/>
              <a:ext cx="368488" cy="464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6C29FB-5DD8-4FB2-A628-7EA055F23E1C}"/>
              </a:ext>
            </a:extLst>
          </p:cNvPr>
          <p:cNvSpPr/>
          <p:nvPr/>
        </p:nvSpPr>
        <p:spPr>
          <a:xfrm>
            <a:off x="1356360" y="2796540"/>
            <a:ext cx="4076700" cy="1295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ABF4E-B679-45E7-BF04-EADEAF3D7540}"/>
              </a:ext>
            </a:extLst>
          </p:cNvPr>
          <p:cNvSpPr txBox="1"/>
          <p:nvPr/>
        </p:nvSpPr>
        <p:spPr>
          <a:xfrm>
            <a:off x="5684520" y="2676644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실시간으로 이미지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받아오기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8D4628-882F-97ED-AE8C-0A3FF6B6EF07}"/>
              </a:ext>
            </a:extLst>
          </p:cNvPr>
          <p:cNvSpPr/>
          <p:nvPr/>
        </p:nvSpPr>
        <p:spPr>
          <a:xfrm>
            <a:off x="1285227" y="4018722"/>
            <a:ext cx="2091992" cy="1295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D49BA-E053-F96A-0B60-4CB83252FCBA}"/>
              </a:ext>
            </a:extLst>
          </p:cNvPr>
          <p:cNvSpPr txBox="1"/>
          <p:nvPr/>
        </p:nvSpPr>
        <p:spPr>
          <a:xfrm>
            <a:off x="5995946" y="3424399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모델 서버에 이미지 전송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DF9794-5F78-26F6-6606-F0FC80E86660}"/>
              </a:ext>
            </a:extLst>
          </p:cNvPr>
          <p:cNvSpPr/>
          <p:nvPr/>
        </p:nvSpPr>
        <p:spPr>
          <a:xfrm>
            <a:off x="1302718" y="4258119"/>
            <a:ext cx="7466468" cy="16059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65C6EF-6632-D8EA-0453-4AE786EAA0D6}"/>
              </a:ext>
            </a:extLst>
          </p:cNvPr>
          <p:cNvCxnSpPr>
            <a:endCxn id="20" idx="1"/>
          </p:cNvCxnSpPr>
          <p:nvPr/>
        </p:nvCxnSpPr>
        <p:spPr>
          <a:xfrm flipV="1">
            <a:off x="3394710" y="3747565"/>
            <a:ext cx="2601236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91218B-EB18-E574-2B1A-B6EE55362A46}"/>
              </a:ext>
            </a:extLst>
          </p:cNvPr>
          <p:cNvSpPr txBox="1"/>
          <p:nvPr/>
        </p:nvSpPr>
        <p:spPr>
          <a:xfrm>
            <a:off x="8784713" y="4818545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모델 서버에서 결과를 받아서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2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 using pre-trained model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ROS environment, Python3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12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675C9-0434-45FC-A01F-22D02700AF59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751740-E206-44CD-8C66-EC6D6F60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71" y="1466603"/>
            <a:ext cx="5568665" cy="53913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641E9E-F300-489A-B65F-B1DBBE3F4BA5}"/>
              </a:ext>
            </a:extLst>
          </p:cNvPr>
          <p:cNvSpPr/>
          <p:nvPr/>
        </p:nvSpPr>
        <p:spPr>
          <a:xfrm>
            <a:off x="1161826" y="3063240"/>
            <a:ext cx="5010374" cy="167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FB963-9B11-4893-B839-9E28B9F51B8A}"/>
              </a:ext>
            </a:extLst>
          </p:cNvPr>
          <p:cNvSpPr txBox="1"/>
          <p:nvPr/>
        </p:nvSpPr>
        <p:spPr>
          <a:xfrm>
            <a:off x="4833697" y="2937986"/>
            <a:ext cx="54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MaskRCNN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모델 선언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7F7C75-5687-313E-52EF-511C1883F449}"/>
              </a:ext>
            </a:extLst>
          </p:cNvPr>
          <p:cNvSpPr/>
          <p:nvPr/>
        </p:nvSpPr>
        <p:spPr>
          <a:xfrm>
            <a:off x="1355271" y="4128176"/>
            <a:ext cx="2571114" cy="167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8C1F42-35E2-FB32-AD15-2DF6EB7DF43D}"/>
              </a:ext>
            </a:extLst>
          </p:cNvPr>
          <p:cNvSpPr txBox="1"/>
          <p:nvPr/>
        </p:nvSpPr>
        <p:spPr>
          <a:xfrm>
            <a:off x="3926385" y="3785801"/>
            <a:ext cx="54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 전송 노드에서 이미지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받아오기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5DA71F-C348-2CC9-990D-42E651647B14}"/>
              </a:ext>
            </a:extLst>
          </p:cNvPr>
          <p:cNvSpPr/>
          <p:nvPr/>
        </p:nvSpPr>
        <p:spPr>
          <a:xfrm>
            <a:off x="1355270" y="4615624"/>
            <a:ext cx="3464381" cy="21728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57F13E-CC33-2DFC-78A1-93F87E7A5398}"/>
              </a:ext>
            </a:extLst>
          </p:cNvPr>
          <p:cNvSpPr txBox="1"/>
          <p:nvPr/>
        </p:nvSpPr>
        <p:spPr>
          <a:xfrm>
            <a:off x="4833697" y="5534559"/>
            <a:ext cx="542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MaskRCNN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사용한 물체 탐색 후 결과 전송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(Object Detection)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16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tracking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OpenCV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13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orange_tracker-2021-06-30_19.33.14">
            <a:hlinkClick r:id="" action="ppaction://media"/>
            <a:extLst>
              <a:ext uri="{FF2B5EF4-FFF2-40B4-BE49-F238E27FC236}">
                <a16:creationId xmlns:a16="http://schemas.microsoft.com/office/drawing/2014/main" id="{57BAE5D1-7935-4E0E-ADE4-8B72775DB8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1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529" y="1511558"/>
            <a:ext cx="8577311" cy="51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tracking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OpenCV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AF870-E87E-4754-972E-A04D38B0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71" y="1483958"/>
            <a:ext cx="6811328" cy="53168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CA5FF9-BCD9-449D-92AC-A29EE301DB65}"/>
              </a:ext>
            </a:extLst>
          </p:cNvPr>
          <p:cNvSpPr/>
          <p:nvPr/>
        </p:nvSpPr>
        <p:spPr>
          <a:xfrm>
            <a:off x="898871" y="4290060"/>
            <a:ext cx="2377729" cy="3505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48AD8F-55F7-4EC5-9C0D-69EF2EB3E7DC}"/>
              </a:ext>
            </a:extLst>
          </p:cNvPr>
          <p:cNvCxnSpPr/>
          <p:nvPr/>
        </p:nvCxnSpPr>
        <p:spPr>
          <a:xfrm>
            <a:off x="3276600" y="4488180"/>
            <a:ext cx="2819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1764B4-1F91-47FE-8AEB-B2461A336A0D}"/>
              </a:ext>
            </a:extLst>
          </p:cNvPr>
          <p:cNvSpPr txBox="1"/>
          <p:nvPr/>
        </p:nvSpPr>
        <p:spPr>
          <a:xfrm>
            <a:off x="5737860" y="4303514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HSV </a:t>
            </a:r>
            <a:r>
              <a:rPr lang="ko-KR" altLang="en-US" dirty="0"/>
              <a:t>컬러 범위 설정</a:t>
            </a:r>
          </a:p>
        </p:txBody>
      </p:sp>
    </p:spTree>
    <p:extLst>
      <p:ext uri="{BB962C8B-B14F-4D97-AF65-F5344CB8AC3E}">
        <p14:creationId xmlns:p14="http://schemas.microsoft.com/office/powerpoint/2010/main" val="1709521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A6AC96-020E-4680-AF5E-F1299448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7" y="1537390"/>
            <a:ext cx="7140893" cy="51738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tracking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OpenCV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15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48AD8F-55F7-4EC5-9C0D-69EF2EB3E7DC}"/>
              </a:ext>
            </a:extLst>
          </p:cNvPr>
          <p:cNvCxnSpPr>
            <a:cxnSpLocks/>
          </p:cNvCxnSpPr>
          <p:nvPr/>
        </p:nvCxnSpPr>
        <p:spPr>
          <a:xfrm>
            <a:off x="6019800" y="3939540"/>
            <a:ext cx="89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1764B4-1F91-47FE-8AEB-B2461A336A0D}"/>
              </a:ext>
            </a:extLst>
          </p:cNvPr>
          <p:cNvSpPr txBox="1"/>
          <p:nvPr/>
        </p:nvSpPr>
        <p:spPr>
          <a:xfrm>
            <a:off x="6172202" y="3754874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물체 </a:t>
            </a:r>
            <a:r>
              <a:rPr lang="en-US" altLang="ko-KR" dirty="0"/>
              <a:t>tracking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B8AAF3-DCFB-4DDD-A8EB-5EF550ADA52D}"/>
              </a:ext>
            </a:extLst>
          </p:cNvPr>
          <p:cNvSpPr/>
          <p:nvPr/>
        </p:nvSpPr>
        <p:spPr>
          <a:xfrm>
            <a:off x="1280160" y="3771900"/>
            <a:ext cx="4739640" cy="3469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4210F4-C845-42DF-B463-2944DE6013D3}"/>
              </a:ext>
            </a:extLst>
          </p:cNvPr>
          <p:cNvSpPr/>
          <p:nvPr/>
        </p:nvSpPr>
        <p:spPr>
          <a:xfrm>
            <a:off x="1973580" y="5410200"/>
            <a:ext cx="4739640" cy="7315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71575-DC12-4D6F-82BE-00FFD737D2C5}"/>
              </a:ext>
            </a:extLst>
          </p:cNvPr>
          <p:cNvSpPr txBox="1"/>
          <p:nvPr/>
        </p:nvSpPr>
        <p:spPr>
          <a:xfrm>
            <a:off x="7520940" y="5591288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Tracking </a:t>
            </a:r>
            <a:r>
              <a:rPr lang="ko-KR" altLang="en-US" dirty="0"/>
              <a:t>할 물체 범위 설정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0287E9-76BD-48BE-A691-CD2EF26A208C}"/>
              </a:ext>
            </a:extLst>
          </p:cNvPr>
          <p:cNvCxnSpPr>
            <a:cxnSpLocks/>
          </p:cNvCxnSpPr>
          <p:nvPr/>
        </p:nvCxnSpPr>
        <p:spPr>
          <a:xfrm>
            <a:off x="6713220" y="5775954"/>
            <a:ext cx="89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7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고려해야할 사항들</a:t>
            </a:r>
            <a:endParaRPr kumimoji="1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16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Issue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748F2B-FD6C-442F-BF2B-B47B7A3B2BC1}"/>
              </a:ext>
            </a:extLst>
          </p:cNvPr>
          <p:cNvGrpSpPr/>
          <p:nvPr/>
        </p:nvGrpSpPr>
        <p:grpSpPr>
          <a:xfrm>
            <a:off x="745258" y="1449409"/>
            <a:ext cx="5117927" cy="4713538"/>
            <a:chOff x="6130846" y="982872"/>
            <a:chExt cx="5117927" cy="47135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485B69-64E6-42B5-9A46-74123FDE8472}"/>
                </a:ext>
              </a:extLst>
            </p:cNvPr>
            <p:cNvGrpSpPr/>
            <p:nvPr/>
          </p:nvGrpSpPr>
          <p:grpSpPr>
            <a:xfrm>
              <a:off x="6886584" y="3957067"/>
              <a:ext cx="2037115" cy="1739343"/>
              <a:chOff x="9228358" y="4163901"/>
              <a:chExt cx="1796037" cy="1533504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3AD4D0C0-B28E-4F84-9C69-A1D2528477E4}"/>
                  </a:ext>
                </a:extLst>
              </p:cNvPr>
              <p:cNvSpPr/>
              <p:nvPr/>
            </p:nvSpPr>
            <p:spPr>
              <a:xfrm>
                <a:off x="9365199" y="5229865"/>
                <a:ext cx="467540" cy="4675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285C7F6-2E7D-4220-BDD8-DF957131A38F}"/>
                  </a:ext>
                </a:extLst>
              </p:cNvPr>
              <p:cNvSpPr/>
              <p:nvPr/>
            </p:nvSpPr>
            <p:spPr>
              <a:xfrm>
                <a:off x="10419758" y="5229865"/>
                <a:ext cx="467540" cy="4675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원통 11">
                <a:extLst>
                  <a:ext uri="{FF2B5EF4-FFF2-40B4-BE49-F238E27FC236}">
                    <a16:creationId xmlns:a16="http://schemas.microsoft.com/office/drawing/2014/main" id="{C2D5F172-F26E-4F8D-A325-84FD6A9F29AE}"/>
                  </a:ext>
                </a:extLst>
              </p:cNvPr>
              <p:cNvSpPr/>
              <p:nvPr/>
            </p:nvSpPr>
            <p:spPr>
              <a:xfrm>
                <a:off x="9228359" y="4933377"/>
                <a:ext cx="1796036" cy="592977"/>
              </a:xfrm>
              <a:prstGeom prst="can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정육면체 40">
                <a:extLst>
                  <a:ext uri="{FF2B5EF4-FFF2-40B4-BE49-F238E27FC236}">
                    <a16:creationId xmlns:a16="http://schemas.microsoft.com/office/drawing/2014/main" id="{F1CD808D-81A6-40CD-8C2F-A404D6C89C7C}"/>
                  </a:ext>
                </a:extLst>
              </p:cNvPr>
              <p:cNvSpPr/>
              <p:nvPr/>
            </p:nvSpPr>
            <p:spPr>
              <a:xfrm>
                <a:off x="10458026" y="4791258"/>
                <a:ext cx="261141" cy="325608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CEE46B91-64C0-4A84-9527-FEF84C013A90}"/>
                  </a:ext>
                </a:extLst>
              </p:cNvPr>
              <p:cNvSpPr/>
              <p:nvPr/>
            </p:nvSpPr>
            <p:spPr>
              <a:xfrm>
                <a:off x="10267804" y="4506333"/>
                <a:ext cx="561711" cy="569849"/>
              </a:xfrm>
              <a:prstGeom prst="cube">
                <a:avLst>
                  <a:gd name="adj" fmla="val 6624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정육면체 42">
                <a:extLst>
                  <a:ext uri="{FF2B5EF4-FFF2-40B4-BE49-F238E27FC236}">
                    <a16:creationId xmlns:a16="http://schemas.microsoft.com/office/drawing/2014/main" id="{CBD55562-B021-4A31-8368-D7EE32CFEDF2}"/>
                  </a:ext>
                </a:extLst>
              </p:cNvPr>
              <p:cNvSpPr/>
              <p:nvPr/>
            </p:nvSpPr>
            <p:spPr>
              <a:xfrm>
                <a:off x="9626743" y="4613908"/>
                <a:ext cx="341015" cy="518364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원통 15">
                <a:extLst>
                  <a:ext uri="{FF2B5EF4-FFF2-40B4-BE49-F238E27FC236}">
                    <a16:creationId xmlns:a16="http://schemas.microsoft.com/office/drawing/2014/main" id="{628C1289-439D-46E2-AD77-9AACFFFB8446}"/>
                  </a:ext>
                </a:extLst>
              </p:cNvPr>
              <p:cNvSpPr/>
              <p:nvPr/>
            </p:nvSpPr>
            <p:spPr>
              <a:xfrm rot="5400000">
                <a:off x="9621589" y="4315847"/>
                <a:ext cx="320627" cy="426434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9223EA47-8922-4166-9404-E5640DFEB901}"/>
                  </a:ext>
                </a:extLst>
              </p:cNvPr>
              <p:cNvSpPr/>
              <p:nvPr/>
            </p:nvSpPr>
            <p:spPr>
              <a:xfrm rot="5400000">
                <a:off x="9478072" y="4182057"/>
                <a:ext cx="341015" cy="368319"/>
              </a:xfrm>
              <a:prstGeom prst="cube">
                <a:avLst>
                  <a:gd name="adj" fmla="val 55002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06D97944-351F-4834-A3A7-8192CA81907E}"/>
                  </a:ext>
                </a:extLst>
              </p:cNvPr>
              <p:cNvSpPr/>
              <p:nvPr/>
            </p:nvSpPr>
            <p:spPr>
              <a:xfrm rot="5400000">
                <a:off x="9267439" y="4124821"/>
                <a:ext cx="179184" cy="25734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8EDA1284-2C77-44E0-9B1E-B59215FE0BC7}"/>
                  </a:ext>
                </a:extLst>
              </p:cNvPr>
              <p:cNvSpPr/>
              <p:nvPr/>
            </p:nvSpPr>
            <p:spPr>
              <a:xfrm rot="5400000">
                <a:off x="9452745" y="4169086"/>
                <a:ext cx="179184" cy="16881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정육면체 47">
                <a:extLst>
                  <a:ext uri="{FF2B5EF4-FFF2-40B4-BE49-F238E27FC236}">
                    <a16:creationId xmlns:a16="http://schemas.microsoft.com/office/drawing/2014/main" id="{AFD4E1A3-959F-4A74-9AB0-7410D1631355}"/>
                  </a:ext>
                </a:extLst>
              </p:cNvPr>
              <p:cNvSpPr/>
              <p:nvPr/>
            </p:nvSpPr>
            <p:spPr>
              <a:xfrm rot="5400000">
                <a:off x="9626262" y="4136608"/>
                <a:ext cx="179184" cy="233770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1088E68-7206-46AC-9108-19E5B22CE21C}"/>
                  </a:ext>
                </a:extLst>
              </p:cNvPr>
              <p:cNvSpPr/>
              <p:nvPr/>
            </p:nvSpPr>
            <p:spPr>
              <a:xfrm>
                <a:off x="10496037" y="4864948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EFAE946F-8D0B-44E6-9439-B14D67EF885F}"/>
                  </a:ext>
                </a:extLst>
              </p:cNvPr>
              <p:cNvSpPr/>
              <p:nvPr/>
            </p:nvSpPr>
            <p:spPr>
              <a:xfrm>
                <a:off x="10569719" y="4783063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9301861-BF04-4B78-B1C2-8C3A9035791F}"/>
                  </a:ext>
                </a:extLst>
              </p:cNvPr>
              <p:cNvSpPr/>
              <p:nvPr/>
            </p:nvSpPr>
            <p:spPr>
              <a:xfrm>
                <a:off x="10743874" y="4619125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정육면체 20">
              <a:extLst>
                <a:ext uri="{FF2B5EF4-FFF2-40B4-BE49-F238E27FC236}">
                  <a16:creationId xmlns:a16="http://schemas.microsoft.com/office/drawing/2014/main" id="{1F9F0FF9-63B2-44BA-A9B3-BA087F1031F5}"/>
                </a:ext>
              </a:extLst>
            </p:cNvPr>
            <p:cNvSpPr/>
            <p:nvPr/>
          </p:nvSpPr>
          <p:spPr>
            <a:xfrm>
              <a:off x="7477278" y="3642285"/>
              <a:ext cx="308776" cy="754798"/>
            </a:xfrm>
            <a:prstGeom prst="cube">
              <a:avLst>
                <a:gd name="adj" fmla="val 84548"/>
              </a:avLst>
            </a:prstGeom>
            <a:solidFill>
              <a:srgbClr val="A73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ED634C-8847-4414-8FB3-1CE2EEEDB1F8}"/>
                </a:ext>
              </a:extLst>
            </p:cNvPr>
            <p:cNvGrpSpPr/>
            <p:nvPr/>
          </p:nvGrpSpPr>
          <p:grpSpPr>
            <a:xfrm>
              <a:off x="9483308" y="982872"/>
              <a:ext cx="1191490" cy="1466806"/>
              <a:chOff x="9500465" y="1920175"/>
              <a:chExt cx="1191490" cy="1466806"/>
            </a:xfrm>
          </p:grpSpPr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1F9F5221-C860-47E9-8EB7-3E251B819938}"/>
                  </a:ext>
                </a:extLst>
              </p:cNvPr>
              <p:cNvSpPr/>
              <p:nvPr/>
            </p:nvSpPr>
            <p:spPr>
              <a:xfrm>
                <a:off x="9500465" y="1920175"/>
                <a:ext cx="1191490" cy="1466806"/>
              </a:xfrm>
              <a:prstGeom prst="cube">
                <a:avLst>
                  <a:gd name="adj" fmla="val 61492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형: 비어 있음 36">
                <a:extLst>
                  <a:ext uri="{FF2B5EF4-FFF2-40B4-BE49-F238E27FC236}">
                    <a16:creationId xmlns:a16="http://schemas.microsoft.com/office/drawing/2014/main" id="{6D651FCB-AB8F-44B2-B963-4EFD1212C5D8}"/>
                  </a:ext>
                </a:extLst>
              </p:cNvPr>
              <p:cNvSpPr/>
              <p:nvPr/>
            </p:nvSpPr>
            <p:spPr>
              <a:xfrm>
                <a:off x="9527997" y="2809659"/>
                <a:ext cx="422564" cy="433270"/>
              </a:xfrm>
              <a:prstGeom prst="don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5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D6916A45-1435-4966-AB19-947944417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154" y="1807909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89C432FB-78A4-40C3-907F-09C6CC25A6A2}"/>
                </a:ext>
              </a:extLst>
            </p:cNvPr>
            <p:cNvSpPr/>
            <p:nvPr/>
          </p:nvSpPr>
          <p:spPr>
            <a:xfrm>
              <a:off x="7335080" y="2700307"/>
              <a:ext cx="3913693" cy="864943"/>
            </a:xfrm>
            <a:prstGeom prst="cube">
              <a:avLst>
                <a:gd name="adj" fmla="val 94155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48D39218-DB0E-468D-8496-5AE127D3B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0928" y="2083468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61127E29-AB63-424F-8125-E86168C96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115" y="2477045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E7B21720-94AE-41AD-9171-837BDFC74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942" y="2688625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A696CE60-7C26-49A7-B37E-99A137286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489" y="2861847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8345E9C-8E18-45C2-B38E-CD17975108C1}"/>
                </a:ext>
              </a:extLst>
            </p:cNvPr>
            <p:cNvSpPr/>
            <p:nvPr/>
          </p:nvSpPr>
          <p:spPr>
            <a:xfrm>
              <a:off x="8197876" y="2216972"/>
              <a:ext cx="1447800" cy="1032164"/>
            </a:xfrm>
            <a:custGeom>
              <a:avLst/>
              <a:gdLst>
                <a:gd name="connsiteX0" fmla="*/ 1447800 w 1447800"/>
                <a:gd name="connsiteY0" fmla="*/ 0 h 1032164"/>
                <a:gd name="connsiteX1" fmla="*/ 1392382 w 1447800"/>
                <a:gd name="connsiteY1" fmla="*/ 55419 h 1032164"/>
                <a:gd name="connsiteX2" fmla="*/ 1343891 w 1447800"/>
                <a:gd name="connsiteY2" fmla="*/ 96982 h 1032164"/>
                <a:gd name="connsiteX3" fmla="*/ 1288473 w 1447800"/>
                <a:gd name="connsiteY3" fmla="*/ 145473 h 1032164"/>
                <a:gd name="connsiteX4" fmla="*/ 1239982 w 1447800"/>
                <a:gd name="connsiteY4" fmla="*/ 200891 h 1032164"/>
                <a:gd name="connsiteX5" fmla="*/ 1191491 w 1447800"/>
                <a:gd name="connsiteY5" fmla="*/ 256310 h 1032164"/>
                <a:gd name="connsiteX6" fmla="*/ 1184564 w 1447800"/>
                <a:gd name="connsiteY6" fmla="*/ 277091 h 1032164"/>
                <a:gd name="connsiteX7" fmla="*/ 1149927 w 1447800"/>
                <a:gd name="connsiteY7" fmla="*/ 325582 h 1032164"/>
                <a:gd name="connsiteX8" fmla="*/ 1108364 w 1447800"/>
                <a:gd name="connsiteY8" fmla="*/ 401782 h 1032164"/>
                <a:gd name="connsiteX9" fmla="*/ 1080655 w 1447800"/>
                <a:gd name="connsiteY9" fmla="*/ 491837 h 1032164"/>
                <a:gd name="connsiteX10" fmla="*/ 1066800 w 1447800"/>
                <a:gd name="connsiteY10" fmla="*/ 533400 h 1032164"/>
                <a:gd name="connsiteX11" fmla="*/ 1052946 w 1447800"/>
                <a:gd name="connsiteY11" fmla="*/ 935182 h 1032164"/>
                <a:gd name="connsiteX12" fmla="*/ 1039091 w 1447800"/>
                <a:gd name="connsiteY12" fmla="*/ 907473 h 1032164"/>
                <a:gd name="connsiteX13" fmla="*/ 1025236 w 1447800"/>
                <a:gd name="connsiteY13" fmla="*/ 872837 h 1032164"/>
                <a:gd name="connsiteX14" fmla="*/ 976746 w 1447800"/>
                <a:gd name="connsiteY14" fmla="*/ 831273 h 1032164"/>
                <a:gd name="connsiteX15" fmla="*/ 955964 w 1447800"/>
                <a:gd name="connsiteY15" fmla="*/ 817419 h 1032164"/>
                <a:gd name="connsiteX16" fmla="*/ 907473 w 1447800"/>
                <a:gd name="connsiteY16" fmla="*/ 803564 h 1032164"/>
                <a:gd name="connsiteX17" fmla="*/ 699655 w 1447800"/>
                <a:gd name="connsiteY17" fmla="*/ 824346 h 1032164"/>
                <a:gd name="connsiteX18" fmla="*/ 630382 w 1447800"/>
                <a:gd name="connsiteY18" fmla="*/ 852055 h 1032164"/>
                <a:gd name="connsiteX19" fmla="*/ 581891 w 1447800"/>
                <a:gd name="connsiteY19" fmla="*/ 865910 h 1032164"/>
                <a:gd name="connsiteX20" fmla="*/ 498764 w 1447800"/>
                <a:gd name="connsiteY20" fmla="*/ 900546 h 1032164"/>
                <a:gd name="connsiteX21" fmla="*/ 422564 w 1447800"/>
                <a:gd name="connsiteY21" fmla="*/ 914400 h 1032164"/>
                <a:gd name="connsiteX22" fmla="*/ 381000 w 1447800"/>
                <a:gd name="connsiteY22" fmla="*/ 935182 h 1032164"/>
                <a:gd name="connsiteX23" fmla="*/ 332509 w 1447800"/>
                <a:gd name="connsiteY23" fmla="*/ 942110 h 1032164"/>
                <a:gd name="connsiteX24" fmla="*/ 304800 w 1447800"/>
                <a:gd name="connsiteY24" fmla="*/ 949037 h 1032164"/>
                <a:gd name="connsiteX25" fmla="*/ 263236 w 1447800"/>
                <a:gd name="connsiteY25" fmla="*/ 962891 h 1032164"/>
                <a:gd name="connsiteX26" fmla="*/ 235527 w 1447800"/>
                <a:gd name="connsiteY26" fmla="*/ 969819 h 1032164"/>
                <a:gd name="connsiteX27" fmla="*/ 159327 w 1447800"/>
                <a:gd name="connsiteY27" fmla="*/ 983673 h 1032164"/>
                <a:gd name="connsiteX28" fmla="*/ 96982 w 1447800"/>
                <a:gd name="connsiteY28" fmla="*/ 997528 h 1032164"/>
                <a:gd name="connsiteX29" fmla="*/ 27709 w 1447800"/>
                <a:gd name="connsiteY29" fmla="*/ 1018310 h 1032164"/>
                <a:gd name="connsiteX30" fmla="*/ 0 w 1447800"/>
                <a:gd name="connsiteY30" fmla="*/ 1032164 h 103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47800" h="1032164">
                  <a:moveTo>
                    <a:pt x="1447800" y="0"/>
                  </a:moveTo>
                  <a:cubicBezTo>
                    <a:pt x="1396003" y="64748"/>
                    <a:pt x="1445097" y="9293"/>
                    <a:pt x="1392382" y="55419"/>
                  </a:cubicBezTo>
                  <a:cubicBezTo>
                    <a:pt x="1338633" y="102450"/>
                    <a:pt x="1388387" y="67320"/>
                    <a:pt x="1343891" y="96982"/>
                  </a:cubicBezTo>
                  <a:cubicBezTo>
                    <a:pt x="1300709" y="154557"/>
                    <a:pt x="1349711" y="96482"/>
                    <a:pt x="1288473" y="145473"/>
                  </a:cubicBezTo>
                  <a:cubicBezTo>
                    <a:pt x="1229201" y="192891"/>
                    <a:pt x="1272452" y="163009"/>
                    <a:pt x="1239982" y="200891"/>
                  </a:cubicBezTo>
                  <a:cubicBezTo>
                    <a:pt x="1168244" y="284584"/>
                    <a:pt x="1251811" y="175881"/>
                    <a:pt x="1191491" y="256310"/>
                  </a:cubicBezTo>
                  <a:cubicBezTo>
                    <a:pt x="1189182" y="263237"/>
                    <a:pt x="1188187" y="270751"/>
                    <a:pt x="1184564" y="277091"/>
                  </a:cubicBezTo>
                  <a:cubicBezTo>
                    <a:pt x="1142289" y="351071"/>
                    <a:pt x="1182083" y="266629"/>
                    <a:pt x="1149927" y="325582"/>
                  </a:cubicBezTo>
                  <a:cubicBezTo>
                    <a:pt x="1102773" y="412030"/>
                    <a:pt x="1140012" y="354308"/>
                    <a:pt x="1108364" y="401782"/>
                  </a:cubicBezTo>
                  <a:cubicBezTo>
                    <a:pt x="1096666" y="460268"/>
                    <a:pt x="1107079" y="417849"/>
                    <a:pt x="1080655" y="491837"/>
                  </a:cubicBezTo>
                  <a:cubicBezTo>
                    <a:pt x="1075743" y="505590"/>
                    <a:pt x="1066800" y="533400"/>
                    <a:pt x="1066800" y="533400"/>
                  </a:cubicBezTo>
                  <a:cubicBezTo>
                    <a:pt x="1071690" y="841510"/>
                    <a:pt x="1148787" y="1107699"/>
                    <a:pt x="1052946" y="935182"/>
                  </a:cubicBezTo>
                  <a:cubicBezTo>
                    <a:pt x="1047931" y="926155"/>
                    <a:pt x="1043285" y="916910"/>
                    <a:pt x="1039091" y="907473"/>
                  </a:cubicBezTo>
                  <a:cubicBezTo>
                    <a:pt x="1034041" y="896110"/>
                    <a:pt x="1031826" y="883382"/>
                    <a:pt x="1025236" y="872837"/>
                  </a:cubicBezTo>
                  <a:cubicBezTo>
                    <a:pt x="1017114" y="859842"/>
                    <a:pt x="987752" y="839134"/>
                    <a:pt x="976746" y="831273"/>
                  </a:cubicBezTo>
                  <a:cubicBezTo>
                    <a:pt x="969971" y="826434"/>
                    <a:pt x="963694" y="820511"/>
                    <a:pt x="955964" y="817419"/>
                  </a:cubicBezTo>
                  <a:cubicBezTo>
                    <a:pt x="940356" y="811176"/>
                    <a:pt x="923637" y="808182"/>
                    <a:pt x="907473" y="803564"/>
                  </a:cubicBezTo>
                  <a:cubicBezTo>
                    <a:pt x="899018" y="804299"/>
                    <a:pt x="749728" y="814332"/>
                    <a:pt x="699655" y="824346"/>
                  </a:cubicBezTo>
                  <a:cubicBezTo>
                    <a:pt x="683889" y="827499"/>
                    <a:pt x="633325" y="850878"/>
                    <a:pt x="630382" y="852055"/>
                  </a:cubicBezTo>
                  <a:cubicBezTo>
                    <a:pt x="546671" y="885539"/>
                    <a:pt x="686957" y="826510"/>
                    <a:pt x="581891" y="865910"/>
                  </a:cubicBezTo>
                  <a:cubicBezTo>
                    <a:pt x="553784" y="876450"/>
                    <a:pt x="528199" y="894659"/>
                    <a:pt x="498764" y="900546"/>
                  </a:cubicBezTo>
                  <a:cubicBezTo>
                    <a:pt x="450354" y="910227"/>
                    <a:pt x="475741" y="905537"/>
                    <a:pt x="422564" y="914400"/>
                  </a:cubicBezTo>
                  <a:cubicBezTo>
                    <a:pt x="408709" y="921327"/>
                    <a:pt x="395805" y="930626"/>
                    <a:pt x="381000" y="935182"/>
                  </a:cubicBezTo>
                  <a:cubicBezTo>
                    <a:pt x="365394" y="939984"/>
                    <a:pt x="348573" y="939189"/>
                    <a:pt x="332509" y="942110"/>
                  </a:cubicBezTo>
                  <a:cubicBezTo>
                    <a:pt x="323142" y="943813"/>
                    <a:pt x="313919" y="946301"/>
                    <a:pt x="304800" y="949037"/>
                  </a:cubicBezTo>
                  <a:cubicBezTo>
                    <a:pt x="290812" y="953233"/>
                    <a:pt x="277224" y="958695"/>
                    <a:pt x="263236" y="962891"/>
                  </a:cubicBezTo>
                  <a:cubicBezTo>
                    <a:pt x="254117" y="965627"/>
                    <a:pt x="244821" y="967754"/>
                    <a:pt x="235527" y="969819"/>
                  </a:cubicBezTo>
                  <a:cubicBezTo>
                    <a:pt x="206488" y="976272"/>
                    <a:pt x="189397" y="978662"/>
                    <a:pt x="159327" y="983673"/>
                  </a:cubicBezTo>
                  <a:cubicBezTo>
                    <a:pt x="118885" y="997154"/>
                    <a:pt x="157937" y="985337"/>
                    <a:pt x="96982" y="997528"/>
                  </a:cubicBezTo>
                  <a:cubicBezTo>
                    <a:pt x="70803" y="1002764"/>
                    <a:pt x="54225" y="1009471"/>
                    <a:pt x="27709" y="1018310"/>
                  </a:cubicBezTo>
                  <a:cubicBezTo>
                    <a:pt x="3829" y="1026270"/>
                    <a:pt x="12091" y="1020073"/>
                    <a:pt x="0" y="1032164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3973733-58F8-4AAF-B8F8-4F29F9379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0923" y="3394597"/>
              <a:ext cx="434015" cy="63131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05F709-16EA-4A18-ABAC-6213B374750B}"/>
                </a:ext>
              </a:extLst>
            </p:cNvPr>
            <p:cNvCxnSpPr>
              <a:endCxn id="26" idx="2"/>
            </p:cNvCxnSpPr>
            <p:nvPr/>
          </p:nvCxnSpPr>
          <p:spPr>
            <a:xfrm flipH="1" flipV="1">
              <a:off x="7335080" y="3539972"/>
              <a:ext cx="1122493" cy="78731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D47B411-CD95-4E68-A6B8-6C9721D1564D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8766115" y="3539972"/>
              <a:ext cx="1668271" cy="78731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447C10-B266-435E-A921-5A66E857DAF7}"/>
                </a:ext>
              </a:extLst>
            </p:cNvPr>
            <p:cNvSpPr txBox="1"/>
            <p:nvPr/>
          </p:nvSpPr>
          <p:spPr>
            <a:xfrm>
              <a:off x="6130846" y="1163572"/>
              <a:ext cx="1203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4B87AE-20FE-468C-A56B-B6B5D01BDC2D}"/>
              </a:ext>
            </a:extLst>
          </p:cNvPr>
          <p:cNvSpPr txBox="1"/>
          <p:nvPr/>
        </p:nvSpPr>
        <p:spPr>
          <a:xfrm>
            <a:off x="6431424" y="1588809"/>
            <a:ext cx="5179523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카메라 </a:t>
            </a:r>
            <a:r>
              <a:rPr lang="en-US" altLang="ko-KR" b="1" dirty="0"/>
              <a:t>latency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하드웨어 특성에 따라 다르기 때문에 실제 </a:t>
            </a:r>
            <a:r>
              <a:rPr lang="en-US" altLang="ko-KR" dirty="0"/>
              <a:t>latency </a:t>
            </a:r>
            <a:r>
              <a:rPr lang="ko-KR" altLang="en-US" dirty="0"/>
              <a:t>문제를 개선하기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USB </a:t>
            </a:r>
            <a:r>
              <a:rPr lang="ko-KR" altLang="en-US" b="1" dirty="0"/>
              <a:t>카메라 사용시</a:t>
            </a:r>
            <a:r>
              <a:rPr lang="en-US" altLang="ko-KR" b="1" dirty="0"/>
              <a:t>, fps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Resolution</a:t>
            </a:r>
            <a:r>
              <a:rPr lang="ko-KR" altLang="en-US" dirty="0"/>
              <a:t>이 낮을 수록 </a:t>
            </a:r>
            <a:r>
              <a:rPr lang="en-US" altLang="ko-KR" dirty="0"/>
              <a:t>fps</a:t>
            </a:r>
            <a:r>
              <a:rPr lang="ko-KR" altLang="en-US" dirty="0"/>
              <a:t>는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74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ROS (Ubuntu 18.04, ROS melodic)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-c 'echo "deb http://packages.ros.org/ros/ubuntu $(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lsb_release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main" &gt; 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/apt/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sources.list.d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ros-latest.list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apt-key adv --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keyserver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hkp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://keyserver.ubuntu.com:80' --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recv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-key C1CF6E31E6BADE8868B172B4F42ED6FBAB17C654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install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-melodic-desktop-full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echo "source /opt/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/melodic/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&gt;&gt;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echo "export ROS_MASTER_URI=http://localhost:11311" &gt;&gt;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echo "export ROS_HOSTNAME=localhost" &gt;&gt;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echo "export ROS_IP=localhost" &gt;&gt;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source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install python-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rosdep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python-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rosinstall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python-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rosinstall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-generator python-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wstool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build-essential</a:t>
            </a:r>
            <a:endParaRPr kumimoji="1"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17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Environment</a:t>
            </a:r>
            <a:r>
              <a:rPr lang="ko-KR" altLang="en-US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Setup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1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Create catkin workspace for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-p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catkin_init_workspace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echo "source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devel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setup.bash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" &gt;&gt; ~/.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Create anaconda environment for using ROS (python 2.7) – python 3.xx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버전도 같은 방법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create -n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easyros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python=2.7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activate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easyros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install -c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-forge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rospkg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catkin_pkg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install pip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pip install -U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rosinstall_generator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wstool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rosinstall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six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vcstools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msgpack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empy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18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Environment</a:t>
            </a:r>
            <a:r>
              <a:rPr lang="ko-KR" altLang="en-US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Setup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Overview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228CA-7826-4E96-B5EB-58913C6C81B0}"/>
              </a:ext>
            </a:extLst>
          </p:cNvPr>
          <p:cNvSpPr txBox="1"/>
          <p:nvPr/>
        </p:nvSpPr>
        <p:spPr>
          <a:xfrm>
            <a:off x="420085" y="855180"/>
            <a:ext cx="108862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1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rial" panose="020B0604020202020204" pitchFamily="34" charset="0"/>
                <a:cs typeface="Arial" panose="020B0604020202020204" pitchFamily="34" charset="0"/>
              </a:rPr>
              <a:t>ROS 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개발 환경에서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tracker </a:t>
            </a:r>
            <a:r>
              <a:rPr kumimoji="1"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구현</a:t>
            </a:r>
            <a:endParaRPr kumimoji="1"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1"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tracker </a:t>
            </a:r>
            <a:r>
              <a:rPr kumimoji="1"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구현 실습</a:t>
            </a:r>
            <a:endParaRPr kumimoji="1" lang="en-US" altLang="ko-Kore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Color detection </a:t>
            </a:r>
            <a:r>
              <a:rPr kumimoji="1" lang="en-US" altLang="ko-KR" sz="2100" dirty="0">
                <a:latin typeface="Arial" panose="020B0604020202020204" pitchFamily="34" charset="0"/>
                <a:cs typeface="Arial" panose="020B0604020202020204" pitchFamily="34" charset="0"/>
              </a:rPr>
              <a:t>using HSV color map, OpenCV in ROS environment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 using pre-trained model </a:t>
            </a:r>
            <a:r>
              <a:rPr kumimoji="1" lang="en-US" altLang="ko-KR" sz="2100" dirty="0">
                <a:latin typeface="Arial" panose="020B0604020202020204" pitchFamily="34" charset="0"/>
                <a:cs typeface="Arial" panose="020B0604020202020204" pitchFamily="34" charset="0"/>
              </a:rPr>
              <a:t>in ROS environment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Real-time Object tracking </a:t>
            </a:r>
            <a:r>
              <a:rPr kumimoji="1" lang="en-US" altLang="ko-KR" sz="2100" dirty="0">
                <a:latin typeface="Arial" panose="020B0604020202020204" pitchFamily="34" charset="0"/>
                <a:cs typeface="Arial" panose="020B0604020202020204" pitchFamily="34" charset="0"/>
              </a:rPr>
              <a:t>using OpenCV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021C2-98E4-472C-AC5D-95D301FC62B5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96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Azure Kinect SDK (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link :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https://github.com/microsoft/Azure-Kinect-Sensor-SDK/blob/develop/docs/usage.md#Installation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curl 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https://packages.microsoft.com/keys/microsoft.asc |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apt-key add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apt-add-repository https://packages.microsoft.com/ubuntu/18.04/prod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install libk4a1.4 libk4a1.4-dev k4a-tools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git clone https://github.com/microsoft/Azure-Kinect-Sensor-SDK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cp Azure-Kinect-Sensor-SDK/scripts/99-k4a.rules 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udev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rules.d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k4aviewer 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3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19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Environment</a:t>
            </a:r>
            <a:r>
              <a:rPr lang="ko-KR" altLang="en-US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Setup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7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Azure Kinect ROS driver (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https://github.com/microsoft/Azure_Kinect_ROS_Driver/blob/melodic/docs/building.md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git clone https://github.com/microsoft/Azure_Kinect_ROS_Driver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20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Environment</a:t>
            </a:r>
            <a:r>
              <a:rPr lang="ko-KR" altLang="en-US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Setup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8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git clone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https://github.com/gist-ailab/pingpong-robot-lecture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catkin_make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RGB-D capture</a:t>
            </a: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-robot-lecture rgbd_capturer.py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Color detection</a:t>
            </a:r>
          </a:p>
          <a:p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-robot-lecture color_detector.py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rqt_image_view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rqt_image_view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#visualize</a:t>
            </a:r>
          </a:p>
          <a:p>
            <a:pPr lvl="1"/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21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Play with Azure Kinect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2789-5490-C852-A1A6-9CED322E2AAB}"/>
              </a:ext>
            </a:extLst>
          </p:cNvPr>
          <p:cNvSpPr txBox="1"/>
          <p:nvPr/>
        </p:nvSpPr>
        <p:spPr>
          <a:xfrm>
            <a:off x="3009900" y="6227057"/>
            <a:ext cx="8793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/>
              <a:t>Github</a:t>
            </a:r>
            <a:r>
              <a:rPr lang="en-US" altLang="ko-KR" sz="2400" dirty="0"/>
              <a:t> </a:t>
            </a:r>
            <a:r>
              <a:rPr lang="ko-KR" altLang="en-US" sz="2400" dirty="0"/>
              <a:t>주소</a:t>
            </a:r>
            <a:r>
              <a:rPr lang="en-US" altLang="ko-KR" sz="2400" dirty="0"/>
              <a:t>:</a:t>
            </a:r>
            <a:r>
              <a:rPr lang="ko-KR" altLang="en-US" sz="2400" dirty="0"/>
              <a:t>https://github.com/gist-ailab/pingpong-robot-lecture</a:t>
            </a:r>
          </a:p>
        </p:txBody>
      </p:sp>
    </p:spTree>
    <p:extLst>
      <p:ext uri="{BB962C8B-B14F-4D97-AF65-F5344CB8AC3E}">
        <p14:creationId xmlns:p14="http://schemas.microsoft.com/office/powerpoint/2010/main" val="3189186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Object Detector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 python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create -n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easyros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python=2.7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activate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easyros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easy-tcp-python2-3 pickle-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compat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 python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create -n easyros-py37 python=3.7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activate easyros-py37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pip install torch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easy-tcp-python2-3 pickle-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compat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-python six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pip install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git+https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://github.com/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nottombrown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imagenet_stubs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22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Play with Azure Kinect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Object Detector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Launch k4a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roslaunch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azure_kinect_ros_driver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driver.launch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\</a:t>
            </a:r>
          </a:p>
          <a:p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color_resolution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:=720P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depth_mode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:=NFOV_2X2BINNED fps:=5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Run DNN server node (ROS, python 2.7)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activate “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env_name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rosrun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-robot-lecture object_detector.py</a:t>
            </a:r>
          </a:p>
          <a:p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Run DNN client node (ROS, python 3.7)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activate “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env_name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roscd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-robot-lecture &amp;&amp; python src/deep_learning/object_detector_client.py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23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Play with Azure Kinect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62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Object Tracker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cd ~/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catkin_ws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-robot-lecture/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opencv_tracker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python orange_tracker.py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Play with Azure Kinect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49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Anaconda Installation for Python ( Link : </a:t>
            </a:r>
            <a:r>
              <a:rPr lang="ko-KR" altLang="ko-KR" dirty="0">
                <a:hlinkClick r:id="rId3"/>
              </a:rPr>
              <a:t>https://www.anaconda.com/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Why using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여러 패키지를 묶어 놓은 파이썬 </a:t>
            </a:r>
            <a:r>
              <a:rPr kumimoji="1"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배포판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Matplotlib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 다양한 패키지 포함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원하는 파이썬 버전을 선택하여 개발 환경 구축 가능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Anaconda Installation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EC5829-FBCE-4D99-9712-02E2C39A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97" y="2846466"/>
            <a:ext cx="5123278" cy="3519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627D23-FE3A-4361-BF56-6FBF709F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15" y="2846466"/>
            <a:ext cx="4943950" cy="3519950"/>
          </a:xfrm>
          <a:prstGeom prst="rect">
            <a:avLst/>
          </a:prstGeom>
        </p:spPr>
      </p:pic>
      <p:sp>
        <p:nvSpPr>
          <p:cNvPr id="17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12812046">
            <a:off x="4845465" y="3403228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53F475-23AE-4B4D-A84C-2AED6E0A4405}"/>
              </a:ext>
            </a:extLst>
          </p:cNvPr>
          <p:cNvSpPr txBox="1"/>
          <p:nvPr/>
        </p:nvSpPr>
        <p:spPr>
          <a:xfrm>
            <a:off x="4230078" y="3851392"/>
            <a:ext cx="7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08F1A-6E0B-4A4A-A0DC-B5D636C25AC4}"/>
              </a:ext>
            </a:extLst>
          </p:cNvPr>
          <p:cNvSpPr txBox="1"/>
          <p:nvPr/>
        </p:nvSpPr>
        <p:spPr>
          <a:xfrm>
            <a:off x="6133337" y="4450026"/>
            <a:ext cx="230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Python version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아래쪽 화살표 9">
            <a:extLst>
              <a:ext uri="{FF2B5EF4-FFF2-40B4-BE49-F238E27FC236}">
                <a16:creationId xmlns:a16="http://schemas.microsoft.com/office/drawing/2014/main" id="{C0537F53-F084-4355-99F8-E48AADA41685}"/>
              </a:ext>
            </a:extLst>
          </p:cNvPr>
          <p:cNvSpPr/>
          <p:nvPr/>
        </p:nvSpPr>
        <p:spPr>
          <a:xfrm rot="17873570">
            <a:off x="7107605" y="4710065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9555831" y="3163597"/>
            <a:ext cx="66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아래쪽 화살표 11">
            <a:extLst>
              <a:ext uri="{FF2B5EF4-FFF2-40B4-BE49-F238E27FC236}">
                <a16:creationId xmlns:a16="http://schemas.microsoft.com/office/drawing/2014/main" id="{2CA85EA1-3FAC-416D-BDBF-9270CA5A2096}"/>
              </a:ext>
            </a:extLst>
          </p:cNvPr>
          <p:cNvSpPr/>
          <p:nvPr/>
        </p:nvSpPr>
        <p:spPr>
          <a:xfrm rot="1306487">
            <a:off x="9246951" y="3432056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84E3CF-9B21-416F-B3C2-F45C6E54D1E6}"/>
              </a:ext>
            </a:extLst>
          </p:cNvPr>
          <p:cNvSpPr/>
          <p:nvPr/>
        </p:nvSpPr>
        <p:spPr>
          <a:xfrm>
            <a:off x="8121600" y="4009171"/>
            <a:ext cx="2078579" cy="31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E4CD3B-F34E-4F42-96E7-EA2F4187AE5F}"/>
              </a:ext>
            </a:extLst>
          </p:cNvPr>
          <p:cNvSpPr/>
          <p:nvPr/>
        </p:nvSpPr>
        <p:spPr>
          <a:xfrm>
            <a:off x="7621904" y="4999622"/>
            <a:ext cx="3017610" cy="28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15">
            <a:extLst>
              <a:ext uri="{FF2B5EF4-FFF2-40B4-BE49-F238E27FC236}">
                <a16:creationId xmlns:a16="http://schemas.microsoft.com/office/drawing/2014/main" id="{2E86534C-A2E6-431D-8150-7C9C02E097FD}"/>
              </a:ext>
            </a:extLst>
          </p:cNvPr>
          <p:cNvSpPr/>
          <p:nvPr/>
        </p:nvSpPr>
        <p:spPr>
          <a:xfrm rot="10800000">
            <a:off x="7942138" y="5877435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B6E8B2-B4F2-4B00-B615-F8A806C609A6}"/>
              </a:ext>
            </a:extLst>
          </p:cNvPr>
          <p:cNvSpPr/>
          <p:nvPr/>
        </p:nvSpPr>
        <p:spPr>
          <a:xfrm>
            <a:off x="7621904" y="5559177"/>
            <a:ext cx="3017610" cy="28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60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Create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가상 환경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아나콘다에서 제공하는 가상 개발 환경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필요한 패키지와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python version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충돌을 방지 하기 위해 가상 환경을 생성하여 개발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가상 환경 생성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create –n “env-name” python=2.7 (python 2 for ROS)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create –n “env-name” python=3.xx (python3 for deep learning)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Play with Azure Kinect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66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96" y="2003407"/>
            <a:ext cx="6959005" cy="40991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Installation for Python ( Link </a:t>
            </a: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code.visualstudio.com/download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IDE (Optional) 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 err="1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VSCode</a:t>
            </a:r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Installation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7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12812046">
            <a:off x="3447513" y="4488796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2452340" y="4934188"/>
            <a:ext cx="10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Windows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4586692" y="3284131"/>
            <a:ext cx="10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Ubuntu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20478833">
            <a:off x="4983208" y="3609679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27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Azure Kinect SDK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learn.microsoft.com/ko-kr/azure/kinect-dk/sensor-sdk-download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Azure Kinect SDK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36" y="2105084"/>
            <a:ext cx="4255367" cy="4421936"/>
          </a:xfrm>
          <a:prstGeom prst="rect">
            <a:avLst/>
          </a:prstGeom>
        </p:spPr>
      </p:pic>
      <p:sp>
        <p:nvSpPr>
          <p:cNvPr id="15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3551842">
            <a:off x="982364" y="3029912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1412837" y="2901973"/>
            <a:ext cx="10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Windows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26" y="2105084"/>
            <a:ext cx="5854859" cy="37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ROS Review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ko-KR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란</a:t>
            </a:r>
            <a:endParaRPr kumimoji="1" lang="en-US" altLang="ko-K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는 로봇 시스템을 구성하고 활용하기 위해 사용하는 시스템</a:t>
            </a: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추후 시스템 구성 시 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ROS </a:t>
            </a:r>
            <a:r>
              <a:rPr kumimoji="1"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혹은 </a:t>
            </a:r>
            <a:r>
              <a:rPr kumimoji="1"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LabView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중 선택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6" y="2540506"/>
            <a:ext cx="6967157" cy="33167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3266774" y="5772705"/>
            <a:ext cx="51928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https://www.ros.org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5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Azure Kinect SDK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learn.microsoft.com/ko-kr/azure/kinect-dk/sensor-sdk-download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Azure Kinect SDK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36" y="2105084"/>
            <a:ext cx="4255367" cy="4421936"/>
          </a:xfrm>
          <a:prstGeom prst="rect">
            <a:avLst/>
          </a:prstGeom>
        </p:spPr>
      </p:pic>
      <p:sp>
        <p:nvSpPr>
          <p:cNvPr id="15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3551842">
            <a:off x="1270648" y="5101951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1790719" y="5022175"/>
            <a:ext cx="10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Ubuntu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998289" y="2251863"/>
            <a:ext cx="6358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Azure Kinect SDK for Ubuntu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curl -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https://packages.microsoft.com/keys/microsoft.asc |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apt-key add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apt-add-repository https://packages.microsoft.com/ubuntu/18.04/prod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apt install libk4a1.4 libk4a1.4-dev k4a-tools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clone https://github.com/microsoft/Azure-Kinect-Sensor-SDK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Azure-Kinect-Sensor-SDK/scripts/99-k4a.rules /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udev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rules.d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$ k4aviewer  </a:t>
            </a:r>
            <a:r>
              <a:rPr kumimoji="1"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kumimoji="1" lang="en-US" altLang="ko-K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r>
              <a:rPr kumimoji="1"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 3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2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Install Azure Kinect SDK (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link :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https://github.com/microsoft/Azure-Kinect-Sensor-SDK/blob/develop/docs/usage.md#Installation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curl -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https://packages.microsoft.com/keys/microsoft.asc |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apt-key add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apt-add-repository https://packages.microsoft.com/ubuntu/18.04/prod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apt install libk4a1.4 libk4a1.4-dev k4a-tools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git clone https://github.com/microsoft/Azure-Kinect-Sensor-SDK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cp Azure-Kinect-Sensor-SDK/scripts/99-k4a.rules 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udev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rules.d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$ k4aviewer  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3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19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Environment</a:t>
            </a:r>
            <a:r>
              <a:rPr lang="ko-KR" altLang="en-US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Setup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8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899" y="1080077"/>
            <a:ext cx="10886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Azure Kinect Python Package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github.com/etiennedub/pyk4a</a:t>
            </a: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library is a simple and </a:t>
            </a:r>
            <a:r>
              <a:rPr lang="en-US" altLang="ko-KR" dirty="0" err="1"/>
              <a:t>pythonic</a:t>
            </a:r>
            <a:r>
              <a:rPr lang="en-US" altLang="ko-KR" dirty="0"/>
              <a:t> wrapper in Python 3 for the Azure-Kinect-Sensor-SDK.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pip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install pyk4a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Azure Kinect Python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yk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4" y="3427479"/>
            <a:ext cx="61912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35917" y="1080077"/>
            <a:ext cx="1088620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100" dirty="0"/>
              <a:t>from collections import </a:t>
            </a:r>
            <a:r>
              <a:rPr lang="en-US" altLang="ko-KR" sz="1100" dirty="0" err="1"/>
              <a:t>dequeimport</a:t>
            </a:r>
            <a:r>
              <a:rPr lang="en-US" altLang="ko-KR" sz="1100" dirty="0"/>
              <a:t> 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 as np</a:t>
            </a:r>
          </a:p>
          <a:p>
            <a:pPr fontAlgn="base"/>
            <a:r>
              <a:rPr lang="en-US" altLang="ko-KR" sz="1100" dirty="0"/>
              <a:t>import </a:t>
            </a:r>
            <a:r>
              <a:rPr lang="en-US" altLang="ko-KR" sz="1100" dirty="0" err="1"/>
              <a:t>imutils</a:t>
            </a:r>
            <a:endParaRPr lang="en-US" altLang="ko-KR" sz="1100" dirty="0"/>
          </a:p>
          <a:p>
            <a:pPr fontAlgn="base"/>
            <a:r>
              <a:rPr lang="en-US" altLang="ko-KR" sz="1100" dirty="0"/>
              <a:t>import cv2</a:t>
            </a:r>
          </a:p>
          <a:p>
            <a:pPr fontAlgn="base"/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import pyk4a</a:t>
            </a:r>
          </a:p>
          <a:p>
            <a:pPr fontAlgn="base"/>
            <a:r>
              <a:rPr lang="en-US" altLang="ko-KR" sz="1100" dirty="0"/>
              <a:t>from pyk4a import </a:t>
            </a:r>
            <a:r>
              <a:rPr lang="en-US" altLang="ko-KR" sz="1100" dirty="0" err="1"/>
              <a:t>Config</a:t>
            </a:r>
            <a:r>
              <a:rPr lang="en-US" altLang="ko-KR" sz="1100" dirty="0"/>
              <a:t>, </a:t>
            </a:r>
            <a:r>
              <a:rPr lang="en-US" altLang="ko-KR" sz="1100" dirty="0" smtClean="0"/>
              <a:t>PyK4A</a:t>
            </a:r>
          </a:p>
          <a:p>
            <a:pPr fontAlgn="base"/>
            <a:endParaRPr lang="en-US" altLang="ko-KR" sz="1100" dirty="0"/>
          </a:p>
          <a:p>
            <a:pPr fontAlgn="base"/>
            <a:r>
              <a:rPr lang="en-US" altLang="ko-KR" sz="1100" dirty="0"/>
              <a:t>k4a = PyK4A(</a:t>
            </a:r>
          </a:p>
          <a:p>
            <a:pPr fontAlgn="base"/>
            <a:r>
              <a:rPr lang="en-US" altLang="ko-KR" sz="1100" dirty="0"/>
              <a:t>    </a:t>
            </a:r>
            <a:r>
              <a:rPr lang="en-US" altLang="ko-KR" sz="1100" dirty="0" err="1"/>
              <a:t>Config</a:t>
            </a:r>
            <a:r>
              <a:rPr lang="en-US" altLang="ko-KR" sz="1100" dirty="0"/>
              <a:t>(</a:t>
            </a:r>
          </a:p>
          <a:p>
            <a:pPr fontAlgn="base"/>
            <a:r>
              <a:rPr lang="en-US" altLang="ko-KR" sz="1100" dirty="0"/>
              <a:t>        </a:t>
            </a:r>
            <a:r>
              <a:rPr lang="en-US" altLang="ko-KR" sz="1100" dirty="0" err="1"/>
              <a:t>color_resolution</a:t>
            </a:r>
            <a:r>
              <a:rPr lang="en-US" altLang="ko-KR" sz="1100" dirty="0"/>
              <a:t>=pyk4a.ColorResolution.RES_720P,</a:t>
            </a:r>
          </a:p>
          <a:p>
            <a:pPr fontAlgn="base"/>
            <a:r>
              <a:rPr lang="en-US" altLang="ko-KR" sz="1100" dirty="0"/>
              <a:t>        </a:t>
            </a:r>
            <a:r>
              <a:rPr lang="en-US" altLang="ko-KR" sz="1100" dirty="0" err="1"/>
              <a:t>depth_mode</a:t>
            </a:r>
            <a:r>
              <a:rPr lang="en-US" altLang="ko-KR" sz="1100" dirty="0"/>
              <a:t>=pyk4a.DepthMode.NFOV_UNBINNED,</a:t>
            </a:r>
          </a:p>
          <a:p>
            <a:pPr fontAlgn="base"/>
            <a:r>
              <a:rPr lang="en-US" altLang="ko-KR" sz="1100" dirty="0"/>
              <a:t>        </a:t>
            </a:r>
            <a:r>
              <a:rPr lang="en-US" altLang="ko-KR" sz="1100" dirty="0" err="1"/>
              <a:t>synchronized_images_only</a:t>
            </a:r>
            <a:r>
              <a:rPr lang="en-US" altLang="ko-KR" sz="1100" dirty="0"/>
              <a:t>=True,</a:t>
            </a:r>
          </a:p>
          <a:p>
            <a:pPr fontAlgn="base"/>
            <a:r>
              <a:rPr lang="en-US" altLang="ko-KR" sz="1100" dirty="0"/>
              <a:t>    )</a:t>
            </a:r>
          </a:p>
          <a:p>
            <a:pPr fontAlgn="base"/>
            <a:r>
              <a:rPr lang="en-US" altLang="ko-KR" sz="1100" dirty="0"/>
              <a:t>)</a:t>
            </a:r>
          </a:p>
          <a:p>
            <a:pPr fontAlgn="base"/>
            <a:r>
              <a:rPr lang="en-US" altLang="ko-KR" sz="1100" dirty="0"/>
              <a:t>k4a.start()</a:t>
            </a:r>
          </a:p>
          <a:p>
            <a:pPr fontAlgn="base"/>
            <a:endParaRPr lang="en-US" altLang="ko-KR" sz="1100" dirty="0"/>
          </a:p>
          <a:p>
            <a:pPr fontAlgn="base"/>
            <a:r>
              <a:rPr lang="en-US" altLang="ko-KR" sz="1100" dirty="0"/>
              <a:t># getters and setters directly get and set on device</a:t>
            </a:r>
          </a:p>
          <a:p>
            <a:pPr fontAlgn="base"/>
            <a:r>
              <a:rPr lang="en-US" altLang="ko-KR" sz="1100" dirty="0"/>
              <a:t>k4a.whitebalance = 4500</a:t>
            </a:r>
          </a:p>
          <a:p>
            <a:pPr fontAlgn="base"/>
            <a:r>
              <a:rPr lang="en-US" altLang="ko-KR" sz="1100" dirty="0"/>
              <a:t>assert k4a.whitebalance == 4500</a:t>
            </a:r>
          </a:p>
          <a:p>
            <a:pPr fontAlgn="base"/>
            <a:r>
              <a:rPr lang="en-US" altLang="ko-KR" sz="1100" dirty="0"/>
              <a:t>k4a.whitebalance = 4510</a:t>
            </a:r>
          </a:p>
          <a:p>
            <a:pPr fontAlgn="base"/>
            <a:r>
              <a:rPr lang="en-US" altLang="ko-KR" sz="1100" dirty="0"/>
              <a:t>assert k4a.whitebalance == </a:t>
            </a:r>
            <a:r>
              <a:rPr lang="en-US" altLang="ko-KR" sz="1100" dirty="0" smtClean="0"/>
              <a:t>4510</a:t>
            </a:r>
          </a:p>
          <a:p>
            <a:pPr fontAlgn="base"/>
            <a:endParaRPr lang="en-US" altLang="ko-KR" sz="1100" dirty="0"/>
          </a:p>
          <a:p>
            <a:pPr fontAlgn="base"/>
            <a:r>
              <a:rPr lang="en-US" altLang="ko-KR" sz="1100" dirty="0" err="1"/>
              <a:t>i</a:t>
            </a:r>
            <a:r>
              <a:rPr lang="en-US" altLang="ko-KR" sz="1100" dirty="0"/>
              <a:t> = 0</a:t>
            </a:r>
          </a:p>
          <a:p>
            <a:pPr fontAlgn="base"/>
            <a:r>
              <a:rPr lang="en-US" altLang="ko-KR" sz="1100" dirty="0"/>
              <a:t>while 1:</a:t>
            </a:r>
          </a:p>
          <a:p>
            <a:pPr fontAlgn="base"/>
            <a:r>
              <a:rPr lang="en-US" altLang="ko-KR" sz="1100" dirty="0"/>
              <a:t>    capture = k4a.get_capture()</a:t>
            </a:r>
          </a:p>
          <a:p>
            <a:pPr fontAlgn="base"/>
            <a:r>
              <a:rPr lang="en-US" altLang="ko-KR" sz="1100" dirty="0"/>
              <a:t>    if </a:t>
            </a:r>
            <a:r>
              <a:rPr lang="en-US" altLang="ko-KR" sz="1100" dirty="0" err="1"/>
              <a:t>np.any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capture.color</a:t>
            </a:r>
            <a:r>
              <a:rPr lang="en-US" altLang="ko-KR" sz="1100" dirty="0"/>
              <a:t>):</a:t>
            </a:r>
          </a:p>
          <a:p>
            <a:pPr fontAlgn="base"/>
            <a:r>
              <a:rPr lang="en-US" altLang="ko-KR" sz="1100" dirty="0"/>
              <a:t>        </a:t>
            </a:r>
            <a:r>
              <a:rPr lang="en-US" altLang="ko-KR" sz="1100" dirty="0" err="1"/>
              <a:t>im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capture.color</a:t>
            </a:r>
            <a:r>
              <a:rPr lang="en-US" altLang="ko-KR" sz="1100" dirty="0"/>
              <a:t>[:, :, :3</a:t>
            </a:r>
            <a:r>
              <a:rPr lang="en-US" altLang="ko-KR" sz="1100" dirty="0" smtClean="0"/>
              <a:t>]</a:t>
            </a:r>
          </a:p>
          <a:p>
            <a:pPr fontAlgn="base"/>
            <a:r>
              <a:rPr lang="en-US" altLang="ko-KR" sz="1100" dirty="0"/>
              <a:t> </a:t>
            </a:r>
            <a:r>
              <a:rPr lang="en-US" altLang="ko-KR" sz="1100" dirty="0" smtClean="0"/>
              <a:t>       cv2.imshow</a:t>
            </a:r>
            <a:r>
              <a:rPr lang="en-US" altLang="ko-KR" sz="1100" dirty="0"/>
              <a:t>('Color', </a:t>
            </a:r>
            <a:r>
              <a:rPr lang="en-US" altLang="ko-KR" sz="1100" dirty="0" err="1" smtClean="0"/>
              <a:t>im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fontAlgn="base"/>
            <a:r>
              <a:rPr lang="en-US" altLang="ko-KR" sz="1100" dirty="0"/>
              <a:t>        key = cv2.waitKey(1)</a:t>
            </a:r>
          </a:p>
          <a:p>
            <a:pPr fontAlgn="base"/>
            <a:r>
              <a:rPr lang="en-US" altLang="ko-KR" sz="1100" dirty="0"/>
              <a:t>        if key != -1:</a:t>
            </a:r>
          </a:p>
          <a:p>
            <a:pPr fontAlgn="base"/>
            <a:r>
              <a:rPr lang="en-US" altLang="ko-KR" sz="1100" dirty="0"/>
              <a:t>            cv2.destroyAllWindows()</a:t>
            </a:r>
          </a:p>
          <a:p>
            <a:pPr fontAlgn="base"/>
            <a:r>
              <a:rPr lang="en-US" altLang="ko-KR" sz="1100" dirty="0"/>
              <a:t>            break</a:t>
            </a:r>
          </a:p>
          <a:p>
            <a:pPr fontAlgn="base"/>
            <a:r>
              <a:rPr lang="en-US" altLang="ko-KR" sz="1100" dirty="0"/>
              <a:t>k4a.stop()</a:t>
            </a:r>
          </a:p>
          <a:p>
            <a:endParaRPr kumimoji="1"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Azure Kinect Python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945868" y="1080077"/>
            <a:ext cx="6593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Azure Kinect Python Inference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kumimoji="1"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github.com/etiennedub/pyk4a</a:t>
            </a: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library is a simple and </a:t>
            </a:r>
            <a:r>
              <a:rPr lang="en-US" altLang="ko-KR" dirty="0" err="1"/>
              <a:t>pythonic</a:t>
            </a:r>
            <a:r>
              <a:rPr lang="en-US" altLang="ko-KR" dirty="0"/>
              <a:t> wrapper in Python 3 for the Azure-Kinect-Sensor-SDK.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3551842">
            <a:off x="2937289" y="1448412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3457360" y="1368636"/>
            <a:ext cx="10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PyK4A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3551842">
            <a:off x="2837441" y="5073730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3357511" y="4993954"/>
            <a:ext cx="218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Inference Part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5425440" y="495302"/>
            <a:ext cx="6766561" cy="70918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652900" y="1080077"/>
            <a:ext cx="4049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800" dirty="0"/>
              <a:t>from collections import </a:t>
            </a:r>
            <a:r>
              <a:rPr lang="en-US" altLang="ko-KR" sz="800" dirty="0" err="1"/>
              <a:t>dequeimport</a:t>
            </a:r>
            <a:r>
              <a:rPr lang="en-US" altLang="ko-KR" sz="800" dirty="0"/>
              <a:t> </a:t>
            </a:r>
            <a:r>
              <a:rPr lang="en-US" altLang="ko-KR" sz="800" dirty="0" err="1"/>
              <a:t>numpy</a:t>
            </a:r>
            <a:r>
              <a:rPr lang="en-US" altLang="ko-KR" sz="800" dirty="0"/>
              <a:t> as np</a:t>
            </a:r>
          </a:p>
          <a:p>
            <a:pPr fontAlgn="base"/>
            <a:r>
              <a:rPr lang="en-US" altLang="ko-KR" sz="800" dirty="0"/>
              <a:t>import </a:t>
            </a:r>
            <a:r>
              <a:rPr lang="en-US" altLang="ko-KR" sz="800" dirty="0" err="1"/>
              <a:t>imutils</a:t>
            </a:r>
            <a:endParaRPr lang="en-US" altLang="ko-KR" sz="800" dirty="0"/>
          </a:p>
          <a:p>
            <a:pPr fontAlgn="base"/>
            <a:r>
              <a:rPr lang="en-US" altLang="ko-KR" sz="800" dirty="0"/>
              <a:t>import cv2</a:t>
            </a:r>
          </a:p>
          <a:p>
            <a:pPr fontAlgn="base"/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import pyk4a</a:t>
            </a:r>
          </a:p>
          <a:p>
            <a:pPr fontAlgn="base"/>
            <a:r>
              <a:rPr lang="en-US" altLang="ko-KR" sz="800" dirty="0"/>
              <a:t>from pyk4a import </a:t>
            </a:r>
            <a:r>
              <a:rPr lang="en-US" altLang="ko-KR" sz="800" dirty="0" err="1"/>
              <a:t>Config</a:t>
            </a:r>
            <a:r>
              <a:rPr lang="en-US" altLang="ko-KR" sz="800" dirty="0"/>
              <a:t>, PyK4A</a:t>
            </a:r>
          </a:p>
          <a:p>
            <a:pPr fontAlgn="base"/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err="1"/>
              <a:t>orangeLower</a:t>
            </a:r>
            <a:r>
              <a:rPr lang="en-US" altLang="ko-KR" sz="800" dirty="0"/>
              <a:t> = (0, 120, 200)</a:t>
            </a:r>
          </a:p>
          <a:p>
            <a:pPr fontAlgn="base"/>
            <a:r>
              <a:rPr lang="en-US" altLang="ko-KR" sz="800" dirty="0" err="1"/>
              <a:t>orangeUpper</a:t>
            </a:r>
            <a:r>
              <a:rPr lang="en-US" altLang="ko-KR" sz="800" dirty="0"/>
              <a:t> = (18, 255, 255)</a:t>
            </a:r>
          </a:p>
          <a:p>
            <a:pPr fontAlgn="base"/>
            <a:r>
              <a:rPr lang="en-US" altLang="ko-KR" sz="800" dirty="0"/>
              <a:t>pts = </a:t>
            </a:r>
            <a:r>
              <a:rPr lang="en-US" altLang="ko-KR" sz="800" dirty="0" err="1"/>
              <a:t>deque</a:t>
            </a:r>
            <a:r>
              <a:rPr lang="en-US" altLang="ko-KR" sz="800" dirty="0"/>
              <a:t>(</a:t>
            </a:r>
            <a:r>
              <a:rPr lang="en-US" altLang="ko-KR" sz="800" dirty="0" err="1"/>
              <a:t>maxlen</a:t>
            </a:r>
            <a:r>
              <a:rPr lang="en-US" altLang="ko-KR" sz="800" dirty="0"/>
              <a:t>=64)</a:t>
            </a:r>
          </a:p>
          <a:p>
            <a:pPr fontAlgn="base"/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k4a = PyK4A(</a:t>
            </a:r>
          </a:p>
          <a:p>
            <a:pPr fontAlgn="base"/>
            <a:r>
              <a:rPr lang="en-US" altLang="ko-KR" sz="800" dirty="0"/>
              <a:t>    </a:t>
            </a:r>
            <a:r>
              <a:rPr lang="en-US" altLang="ko-KR" sz="800" dirty="0" err="1"/>
              <a:t>Config</a:t>
            </a:r>
            <a:r>
              <a:rPr lang="en-US" altLang="ko-KR" sz="800" dirty="0"/>
              <a:t>(</a:t>
            </a:r>
          </a:p>
          <a:p>
            <a:pPr fontAlgn="base"/>
            <a:r>
              <a:rPr lang="en-US" altLang="ko-KR" sz="800" dirty="0"/>
              <a:t>        </a:t>
            </a:r>
            <a:r>
              <a:rPr lang="en-US" altLang="ko-KR" sz="800" dirty="0" err="1"/>
              <a:t>color_resolution</a:t>
            </a:r>
            <a:r>
              <a:rPr lang="en-US" altLang="ko-KR" sz="800" dirty="0"/>
              <a:t>=pyk4a.ColorResolution.RES_720P,</a:t>
            </a:r>
          </a:p>
          <a:p>
            <a:pPr fontAlgn="base"/>
            <a:r>
              <a:rPr lang="en-US" altLang="ko-KR" sz="800" dirty="0"/>
              <a:t>        </a:t>
            </a:r>
            <a:r>
              <a:rPr lang="en-US" altLang="ko-KR" sz="800" dirty="0" err="1"/>
              <a:t>depth_mode</a:t>
            </a:r>
            <a:r>
              <a:rPr lang="en-US" altLang="ko-KR" sz="800" dirty="0"/>
              <a:t>=pyk4a.DepthMode.NFOV_UNBINNED,</a:t>
            </a:r>
          </a:p>
          <a:p>
            <a:pPr fontAlgn="base"/>
            <a:r>
              <a:rPr lang="en-US" altLang="ko-KR" sz="800" dirty="0"/>
              <a:t>        </a:t>
            </a:r>
            <a:r>
              <a:rPr lang="en-US" altLang="ko-KR" sz="800" dirty="0" err="1"/>
              <a:t>synchronized_images_only</a:t>
            </a:r>
            <a:r>
              <a:rPr lang="en-US" altLang="ko-KR" sz="800" dirty="0"/>
              <a:t>=True,</a:t>
            </a:r>
          </a:p>
          <a:p>
            <a:pPr fontAlgn="base"/>
            <a:r>
              <a:rPr lang="en-US" altLang="ko-KR" sz="800" dirty="0"/>
              <a:t>    )</a:t>
            </a:r>
          </a:p>
          <a:p>
            <a:pPr fontAlgn="base"/>
            <a:r>
              <a:rPr lang="en-US" altLang="ko-KR" sz="800" dirty="0"/>
              <a:t>)</a:t>
            </a:r>
          </a:p>
          <a:p>
            <a:pPr fontAlgn="base"/>
            <a:r>
              <a:rPr lang="en-US" altLang="ko-KR" sz="800" dirty="0"/>
              <a:t>k4a.start()</a:t>
            </a:r>
          </a:p>
          <a:p>
            <a:pPr fontAlgn="base"/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# getters and setters directly get and set on device</a:t>
            </a:r>
          </a:p>
          <a:p>
            <a:pPr fontAlgn="base"/>
            <a:r>
              <a:rPr lang="en-US" altLang="ko-KR" sz="800" dirty="0"/>
              <a:t>k4a.whitebalance = 4500</a:t>
            </a:r>
          </a:p>
          <a:p>
            <a:pPr fontAlgn="base"/>
            <a:r>
              <a:rPr lang="en-US" altLang="ko-KR" sz="800" dirty="0"/>
              <a:t>assert k4a.whitebalance == 4500</a:t>
            </a:r>
          </a:p>
          <a:p>
            <a:pPr fontAlgn="base"/>
            <a:r>
              <a:rPr lang="en-US" altLang="ko-KR" sz="800" dirty="0"/>
              <a:t>k4a.whitebalance = 4510</a:t>
            </a:r>
          </a:p>
          <a:p>
            <a:pPr fontAlgn="base"/>
            <a:r>
              <a:rPr lang="en-US" altLang="ko-KR" sz="800" dirty="0"/>
              <a:t>assert k4a.whitebalance == 4510</a:t>
            </a:r>
          </a:p>
          <a:p>
            <a:pPr fontAlgn="base"/>
            <a:r>
              <a:rPr lang="en-US" altLang="ko-KR" sz="800" dirty="0"/>
              <a:t/>
            </a:r>
            <a:br>
              <a:rPr lang="en-US" altLang="ko-KR" sz="800" dirty="0"/>
            </a:br>
            <a:endParaRPr kumimoji="1" lang="en-US" altLang="ko-K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24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03EA3-6C1F-48B4-98A8-B5F76B8D56BC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 smtClean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Azure Kinect Python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959822" y="0"/>
            <a:ext cx="685574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800" dirty="0" err="1" smtClean="0"/>
              <a:t>i</a:t>
            </a:r>
            <a:r>
              <a:rPr lang="en-US" altLang="ko-KR" sz="800" dirty="0" smtClean="0"/>
              <a:t> = 0</a:t>
            </a:r>
          </a:p>
          <a:p>
            <a:pPr fontAlgn="base"/>
            <a:r>
              <a:rPr lang="en-US" altLang="ko-KR" sz="800" dirty="0" smtClean="0"/>
              <a:t>while 1:</a:t>
            </a:r>
          </a:p>
          <a:p>
            <a:pPr fontAlgn="base"/>
            <a:r>
              <a:rPr lang="en-US" altLang="ko-KR" sz="800" dirty="0" smtClean="0"/>
              <a:t>    capture = k4a.get_capture()</a:t>
            </a:r>
          </a:p>
          <a:p>
            <a:pPr fontAlgn="base"/>
            <a:r>
              <a:rPr lang="en-US" altLang="ko-KR" sz="800" dirty="0" smtClean="0"/>
              <a:t>    if </a:t>
            </a:r>
            <a:r>
              <a:rPr lang="en-US" altLang="ko-KR" sz="800" dirty="0" err="1" smtClean="0"/>
              <a:t>np.any</a:t>
            </a:r>
            <a:r>
              <a:rPr lang="en-US" altLang="ko-KR" sz="800" dirty="0" smtClean="0"/>
              <a:t>(</a:t>
            </a:r>
            <a:r>
              <a:rPr lang="en-US" altLang="ko-KR" sz="800" dirty="0" err="1" smtClean="0"/>
              <a:t>capture.color</a:t>
            </a:r>
            <a:r>
              <a:rPr lang="en-US" altLang="ko-KR" sz="800" dirty="0" smtClean="0"/>
              <a:t>):</a:t>
            </a:r>
          </a:p>
          <a:p>
            <a:pPr fontAlgn="base"/>
            <a:r>
              <a:rPr lang="en-US" altLang="ko-KR" sz="800" dirty="0" smtClean="0"/>
              <a:t>        </a:t>
            </a:r>
            <a:r>
              <a:rPr lang="en-US" altLang="ko-KR" sz="800" dirty="0" err="1" smtClean="0"/>
              <a:t>im</a:t>
            </a:r>
            <a:r>
              <a:rPr lang="en-US" altLang="ko-KR" sz="800" dirty="0" smtClean="0"/>
              <a:t> = </a:t>
            </a:r>
            <a:r>
              <a:rPr lang="en-US" altLang="ko-KR" sz="800" dirty="0" err="1" smtClean="0"/>
              <a:t>capture.color</a:t>
            </a:r>
            <a:r>
              <a:rPr lang="en-US" altLang="ko-KR" sz="800" dirty="0" smtClean="0"/>
              <a:t>[:, :, :3]</a:t>
            </a:r>
          </a:p>
          <a:p>
            <a:pPr fontAlgn="base"/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        </a:t>
            </a:r>
            <a:r>
              <a:rPr lang="en-US" altLang="ko-KR" sz="800" b="1" dirty="0" smtClean="0">
                <a:solidFill>
                  <a:srgbClr val="C00000"/>
                </a:solidFill>
              </a:rPr>
              <a:t>frame = </a:t>
            </a:r>
            <a:r>
              <a:rPr lang="en-US" altLang="ko-KR" sz="800" b="1" dirty="0" err="1" smtClean="0">
                <a:solidFill>
                  <a:srgbClr val="C00000"/>
                </a:solidFill>
              </a:rPr>
              <a:t>imutils.resize</a:t>
            </a:r>
            <a:r>
              <a:rPr lang="en-US" altLang="ko-KR" sz="800" b="1" dirty="0" smtClean="0">
                <a:solidFill>
                  <a:srgbClr val="C00000"/>
                </a:solidFill>
              </a:rPr>
              <a:t>(</a:t>
            </a:r>
            <a:r>
              <a:rPr lang="en-US" altLang="ko-KR" sz="800" b="1" dirty="0" err="1" smtClean="0">
                <a:solidFill>
                  <a:srgbClr val="C00000"/>
                </a:solidFill>
              </a:rPr>
              <a:t>im</a:t>
            </a:r>
            <a:r>
              <a:rPr lang="en-US" altLang="ko-KR" sz="800" b="1" dirty="0" smtClean="0">
                <a:solidFill>
                  <a:srgbClr val="C00000"/>
                </a:solidFill>
              </a:rPr>
              <a:t>, width=1800)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</a:t>
            </a:r>
            <a:r>
              <a:rPr lang="en-US" altLang="ko-KR" sz="800" b="1" dirty="0" err="1">
                <a:solidFill>
                  <a:srgbClr val="C00000"/>
                </a:solidFill>
              </a:rPr>
              <a:t>hsv</a:t>
            </a:r>
            <a:r>
              <a:rPr lang="en-US" altLang="ko-KR" sz="800" b="1" dirty="0">
                <a:solidFill>
                  <a:srgbClr val="C00000"/>
                </a:solidFill>
              </a:rPr>
              <a:t> = cv2.cvtColor(frame, cv2.COLOR_BGR2HSV)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mask = cv2.inRange(</a:t>
            </a:r>
            <a:r>
              <a:rPr lang="en-US" altLang="ko-KR" sz="800" b="1" dirty="0" err="1">
                <a:solidFill>
                  <a:srgbClr val="C00000"/>
                </a:solidFill>
              </a:rPr>
              <a:t>hsv</a:t>
            </a:r>
            <a:r>
              <a:rPr lang="en-US" altLang="ko-KR" sz="800" b="1" dirty="0">
                <a:solidFill>
                  <a:srgbClr val="C00000"/>
                </a:solidFill>
              </a:rPr>
              <a:t>, </a:t>
            </a:r>
            <a:r>
              <a:rPr lang="en-US" altLang="ko-KR" sz="800" b="1" dirty="0" err="1">
                <a:solidFill>
                  <a:srgbClr val="C00000"/>
                </a:solidFill>
              </a:rPr>
              <a:t>orangeLower</a:t>
            </a:r>
            <a:r>
              <a:rPr lang="en-US" altLang="ko-KR" sz="800" b="1" dirty="0">
                <a:solidFill>
                  <a:srgbClr val="C00000"/>
                </a:solidFill>
              </a:rPr>
              <a:t>, </a:t>
            </a:r>
            <a:r>
              <a:rPr lang="en-US" altLang="ko-KR" sz="800" b="1" dirty="0" err="1">
                <a:solidFill>
                  <a:srgbClr val="C00000"/>
                </a:solidFill>
              </a:rPr>
              <a:t>orangeUpper</a:t>
            </a:r>
            <a:r>
              <a:rPr lang="en-US" altLang="ko-KR" sz="800" b="1" dirty="0">
                <a:solidFill>
                  <a:srgbClr val="C00000"/>
                </a:solidFill>
              </a:rPr>
              <a:t>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mask = cv2.erode(mask, None, iterations=2)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mask = cv2.dilate(mask, None, iterations=2)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b="1" dirty="0">
                <a:solidFill>
                  <a:srgbClr val="C00000"/>
                </a:solidFill>
              </a:rPr>
              <a:t>        </a:t>
            </a:r>
            <a:r>
              <a:rPr lang="en-US" altLang="ko-KR" sz="800" b="1" dirty="0" err="1">
                <a:solidFill>
                  <a:srgbClr val="C00000"/>
                </a:solidFill>
              </a:rPr>
              <a:t>cnts</a:t>
            </a:r>
            <a:r>
              <a:rPr lang="en-US" altLang="ko-KR" sz="800" b="1" dirty="0">
                <a:solidFill>
                  <a:srgbClr val="C00000"/>
                </a:solidFill>
              </a:rPr>
              <a:t> = cv2.findContours(</a:t>
            </a:r>
            <a:r>
              <a:rPr lang="en-US" altLang="ko-KR" sz="800" b="1" dirty="0" err="1">
                <a:solidFill>
                  <a:srgbClr val="C00000"/>
                </a:solidFill>
              </a:rPr>
              <a:t>mask.copy</a:t>
            </a:r>
            <a:r>
              <a:rPr lang="en-US" altLang="ko-KR" sz="800" b="1" dirty="0">
                <a:solidFill>
                  <a:srgbClr val="C00000"/>
                </a:solidFill>
              </a:rPr>
              <a:t>(), cv2.RETR_EXTERNAL,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cv2.CHAIN_APPROX_SIMPLE)[-2]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center = None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b="1" dirty="0">
                <a:solidFill>
                  <a:srgbClr val="C00000"/>
                </a:solidFill>
              </a:rPr>
              <a:t>        if </a:t>
            </a:r>
            <a:r>
              <a:rPr lang="en-US" altLang="ko-KR" sz="800" b="1" dirty="0" err="1">
                <a:solidFill>
                  <a:srgbClr val="C00000"/>
                </a:solidFill>
              </a:rPr>
              <a:t>len</a:t>
            </a:r>
            <a:r>
              <a:rPr lang="en-US" altLang="ko-KR" sz="800" b="1" dirty="0">
                <a:solidFill>
                  <a:srgbClr val="C00000"/>
                </a:solidFill>
              </a:rPr>
              <a:t>(</a:t>
            </a:r>
            <a:r>
              <a:rPr lang="en-US" altLang="ko-KR" sz="800" b="1" dirty="0" err="1">
                <a:solidFill>
                  <a:srgbClr val="C00000"/>
                </a:solidFill>
              </a:rPr>
              <a:t>cnts</a:t>
            </a:r>
            <a:r>
              <a:rPr lang="en-US" altLang="ko-KR" sz="800" b="1" dirty="0">
                <a:solidFill>
                  <a:srgbClr val="C00000"/>
                </a:solidFill>
              </a:rPr>
              <a:t>) &gt; 0: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c = max(</a:t>
            </a:r>
            <a:r>
              <a:rPr lang="en-US" altLang="ko-KR" sz="800" b="1" dirty="0" err="1">
                <a:solidFill>
                  <a:srgbClr val="C00000"/>
                </a:solidFill>
              </a:rPr>
              <a:t>cnts</a:t>
            </a:r>
            <a:r>
              <a:rPr lang="en-US" altLang="ko-KR" sz="800" b="1" dirty="0">
                <a:solidFill>
                  <a:srgbClr val="C00000"/>
                </a:solidFill>
              </a:rPr>
              <a:t>, key=cv2.contourArea)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((x, y), radius) = cv2.minEnclosingCircle(c)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M = cv2.moments(c)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center = (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(M["m10"] / M["m00"]), 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(M["m01"] / M["m00"]))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if (radius &lt; 300) &amp; (radius &gt; 10 ) :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 cv2.circle(frame, (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(x), 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(y)), 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(radius),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     (0, 255, 255), 2)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 cv2.circle(frame, center, 5, (0, 0, 255), -1)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 # </a:t>
            </a:r>
            <a:r>
              <a:rPr lang="en-US" altLang="ko-KR" sz="800" b="1" dirty="0" err="1">
                <a:solidFill>
                  <a:srgbClr val="C00000"/>
                </a:solidFill>
              </a:rPr>
              <a:t>Data_Points.loc</a:t>
            </a:r>
            <a:r>
              <a:rPr lang="en-US" altLang="ko-KR" sz="800" b="1" dirty="0">
                <a:solidFill>
                  <a:srgbClr val="C00000"/>
                </a:solidFill>
              </a:rPr>
              <a:t>[</a:t>
            </a:r>
            <a:r>
              <a:rPr lang="en-US" altLang="ko-KR" sz="800" b="1" dirty="0" err="1">
                <a:solidFill>
                  <a:srgbClr val="C00000"/>
                </a:solidFill>
              </a:rPr>
              <a:t>Data_Points.size</a:t>
            </a:r>
            <a:r>
              <a:rPr lang="en-US" altLang="ko-KR" sz="800" b="1" dirty="0">
                <a:solidFill>
                  <a:srgbClr val="C00000"/>
                </a:solidFill>
              </a:rPr>
              <a:t>/3] = [x , y, </a:t>
            </a:r>
            <a:r>
              <a:rPr lang="en-US" altLang="ko-KR" sz="800" b="1" dirty="0" err="1">
                <a:solidFill>
                  <a:srgbClr val="C00000"/>
                </a:solidFill>
              </a:rPr>
              <a:t>current_time</a:t>
            </a:r>
            <a:r>
              <a:rPr lang="en-US" altLang="ko-KR" sz="800" b="1" dirty="0">
                <a:solidFill>
                  <a:srgbClr val="C00000"/>
                </a:solidFill>
              </a:rPr>
              <a:t>]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 # print(</a:t>
            </a:r>
            <a:r>
              <a:rPr lang="en-US" altLang="ko-KR" sz="800" b="1" dirty="0" err="1">
                <a:solidFill>
                  <a:srgbClr val="C00000"/>
                </a:solidFill>
              </a:rPr>
              <a:t>current_time</a:t>
            </a:r>
            <a:r>
              <a:rPr lang="en-US" altLang="ko-KR" sz="800" b="1" dirty="0">
                <a:solidFill>
                  <a:srgbClr val="C00000"/>
                </a:solidFill>
              </a:rPr>
              <a:t>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b="1" dirty="0">
                <a:solidFill>
                  <a:srgbClr val="C00000"/>
                </a:solidFill>
              </a:rPr>
              <a:t>        # update the points queue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</a:t>
            </a:r>
            <a:r>
              <a:rPr lang="en-US" altLang="ko-KR" sz="800" b="1" dirty="0" err="1">
                <a:solidFill>
                  <a:srgbClr val="C00000"/>
                </a:solidFill>
              </a:rPr>
              <a:t>pts.appendleft</a:t>
            </a:r>
            <a:r>
              <a:rPr lang="en-US" altLang="ko-KR" sz="800" b="1" dirty="0">
                <a:solidFill>
                  <a:srgbClr val="C00000"/>
                </a:solidFill>
              </a:rPr>
              <a:t>(center)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b="1" dirty="0">
                <a:solidFill>
                  <a:srgbClr val="C00000"/>
                </a:solidFill>
              </a:rPr>
              <a:t>        # loop over the set of tracked points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 for 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 in range(1, </a:t>
            </a:r>
            <a:r>
              <a:rPr lang="en-US" altLang="ko-KR" sz="800" b="1" dirty="0" err="1">
                <a:solidFill>
                  <a:srgbClr val="C00000"/>
                </a:solidFill>
              </a:rPr>
              <a:t>len</a:t>
            </a:r>
            <a:r>
              <a:rPr lang="en-US" altLang="ko-KR" sz="800" b="1" dirty="0">
                <a:solidFill>
                  <a:srgbClr val="C00000"/>
                </a:solidFill>
              </a:rPr>
              <a:t>(pts)):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# if either of the tracked points are None, ignore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# them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if pts[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 - 1] is None or pts[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] is None: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     continue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b="1" dirty="0">
                <a:solidFill>
                  <a:srgbClr val="C00000"/>
                </a:solidFill>
              </a:rPr>
              <a:t>            # otherwise, compute the thickness of the line and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# draw the connecting lines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# thickness = </a:t>
            </a:r>
            <a:r>
              <a:rPr lang="en-US" altLang="ko-KR" sz="800" b="1" dirty="0" err="1">
                <a:solidFill>
                  <a:srgbClr val="C00000"/>
                </a:solidFill>
              </a:rPr>
              <a:t>int</a:t>
            </a:r>
            <a:r>
              <a:rPr lang="en-US" altLang="ko-KR" sz="800" b="1" dirty="0">
                <a:solidFill>
                  <a:srgbClr val="C00000"/>
                </a:solidFill>
              </a:rPr>
              <a:t>(</a:t>
            </a:r>
            <a:r>
              <a:rPr lang="en-US" altLang="ko-KR" sz="800" b="1" dirty="0" err="1">
                <a:solidFill>
                  <a:srgbClr val="C00000"/>
                </a:solidFill>
              </a:rPr>
              <a:t>np.sqrt</a:t>
            </a:r>
            <a:r>
              <a:rPr lang="en-US" altLang="ko-KR" sz="800" b="1" dirty="0">
                <a:solidFill>
                  <a:srgbClr val="C00000"/>
                </a:solidFill>
              </a:rPr>
              <a:t>(</a:t>
            </a:r>
            <a:r>
              <a:rPr lang="en-US" altLang="ko-KR" sz="800" b="1" dirty="0" err="1">
                <a:solidFill>
                  <a:srgbClr val="C00000"/>
                </a:solidFill>
              </a:rPr>
              <a:t>args</a:t>
            </a:r>
            <a:r>
              <a:rPr lang="en-US" altLang="ko-KR" sz="800" b="1" dirty="0">
                <a:solidFill>
                  <a:srgbClr val="C00000"/>
                </a:solidFill>
              </a:rPr>
              <a:t>["buffer"] / float(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 + 1)) * 2.5)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thickness = 2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>            cv2.line(frame, pts[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 - 1], pts[</a:t>
            </a:r>
            <a:r>
              <a:rPr lang="en-US" altLang="ko-KR" sz="800" b="1" dirty="0" err="1">
                <a:solidFill>
                  <a:srgbClr val="C00000"/>
                </a:solidFill>
              </a:rPr>
              <a:t>i</a:t>
            </a:r>
            <a:r>
              <a:rPr lang="en-US" altLang="ko-KR" sz="800" b="1" dirty="0">
                <a:solidFill>
                  <a:srgbClr val="C00000"/>
                </a:solidFill>
              </a:rPr>
              <a:t>], (0, 0, 255), thickness)</a:t>
            </a:r>
          </a:p>
          <a:p>
            <a:pPr fontAlgn="base"/>
            <a:r>
              <a:rPr lang="en-US" altLang="ko-KR" sz="800" b="1" dirty="0">
                <a:solidFill>
                  <a:srgbClr val="C00000"/>
                </a:solidFill>
              </a:rPr>
              <a:t/>
            </a:r>
            <a:br>
              <a:rPr lang="en-US" altLang="ko-KR" sz="800" b="1" dirty="0">
                <a:solidFill>
                  <a:srgbClr val="C00000"/>
                </a:solidFill>
              </a:rPr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        cv2.imshow('Color', frame)</a:t>
            </a:r>
          </a:p>
          <a:p>
            <a:pPr fontAlgn="base"/>
            <a:r>
              <a:rPr lang="en-US" altLang="ko-KR" sz="800" dirty="0"/>
              <a:t>        key = cv2.waitKey(1)</a:t>
            </a:r>
          </a:p>
          <a:p>
            <a:pPr fontAlgn="base"/>
            <a:r>
              <a:rPr lang="en-US" altLang="ko-KR" sz="800" dirty="0"/>
              <a:t>        if key != -1:</a:t>
            </a:r>
          </a:p>
          <a:p>
            <a:pPr fontAlgn="base"/>
            <a:r>
              <a:rPr lang="en-US" altLang="ko-KR" sz="800" dirty="0"/>
              <a:t>            cv2.destroyAllWindows()</a:t>
            </a:r>
          </a:p>
          <a:p>
            <a:pPr fontAlgn="base"/>
            <a:r>
              <a:rPr lang="en-US" altLang="ko-KR" sz="800" dirty="0"/>
              <a:t>            break</a:t>
            </a:r>
          </a:p>
          <a:p>
            <a:pPr fontAlgn="base"/>
            <a:r>
              <a:rPr lang="en-US" altLang="ko-KR" sz="800" dirty="0"/>
              <a:t>k4a.stop()</a:t>
            </a:r>
          </a:p>
          <a:p>
            <a:endParaRPr kumimoji="1" lang="en-US" altLang="ko-K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5400000">
            <a:off x="8393860" y="893327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9026535" y="993013"/>
            <a:ext cx="218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Orange Masking Part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아래쪽 화살표 4">
            <a:extLst>
              <a:ext uri="{FF2B5EF4-FFF2-40B4-BE49-F238E27FC236}">
                <a16:creationId xmlns:a16="http://schemas.microsoft.com/office/drawing/2014/main" id="{A8CE7511-21A4-4A28-83B0-5B8A88D5CCDE}"/>
              </a:ext>
            </a:extLst>
          </p:cNvPr>
          <p:cNvSpPr/>
          <p:nvPr/>
        </p:nvSpPr>
        <p:spPr>
          <a:xfrm rot="5400000">
            <a:off x="8393860" y="4072706"/>
            <a:ext cx="358923" cy="579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D437B3-9CB1-46A3-B46F-3A4C28DC33A2}"/>
              </a:ext>
            </a:extLst>
          </p:cNvPr>
          <p:cNvSpPr txBox="1"/>
          <p:nvPr/>
        </p:nvSpPr>
        <p:spPr>
          <a:xfrm>
            <a:off x="9026535" y="4172392"/>
            <a:ext cx="246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Visualizing Tracking Part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1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38475" y="597199"/>
            <a:ext cx="611505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hank you</a:t>
            </a:r>
          </a:p>
          <a:p>
            <a:pPr algn="ctr"/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24000" y="6750052"/>
            <a:ext cx="9144000" cy="107951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67000">
                <a:srgbClr val="FF5D5D"/>
              </a:gs>
              <a:gs pos="585">
                <a:srgbClr val="FFCCCC"/>
              </a:gs>
              <a:gs pos="22000">
                <a:srgbClr val="FF9999"/>
              </a:gs>
              <a:gs pos="41000">
                <a:srgbClr val="FF9999"/>
              </a:gs>
              <a:gs pos="82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85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ROS Review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ROS Topic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에서 노드들 간 통신을 할 수 있는 채널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복수의 노드들끼리 통신하면서 메시지를 주고 받을 수 있으며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 경로를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이라 부름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ROS message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 데이터를 주고 받을 때 사용하는 포맷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Message type : bool, int, float, double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Rospy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message :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std_msgs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geometry_msgs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BC0A90-41BE-4159-A1E2-B3F3E4D1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00" y="4118270"/>
            <a:ext cx="5266569" cy="24697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652136-A59B-D5A8-D3DE-636940A7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569" y="3135521"/>
            <a:ext cx="1097894" cy="28241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42B33D-12F3-84F0-479A-043A6132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117" y="3169107"/>
            <a:ext cx="1498844" cy="2647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972527-AD05-E521-FFF2-95AB2C7E1B22}"/>
              </a:ext>
            </a:extLst>
          </p:cNvPr>
          <p:cNvSpPr txBox="1"/>
          <p:nvPr/>
        </p:nvSpPr>
        <p:spPr>
          <a:xfrm>
            <a:off x="9079351" y="2778036"/>
            <a:ext cx="1498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std_msgs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81E1F-484C-4564-C7B5-D139AB4AF397}"/>
              </a:ext>
            </a:extLst>
          </p:cNvPr>
          <p:cNvSpPr txBox="1"/>
          <p:nvPr/>
        </p:nvSpPr>
        <p:spPr>
          <a:xfrm>
            <a:off x="10362535" y="2778036"/>
            <a:ext cx="1680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1"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geometry_msgs</a:t>
            </a:r>
            <a:r>
              <a:rPr kumimoji="1"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865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ROS Review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777768"/>
            <a:ext cx="10886201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Publisher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발생하는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복수의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publisher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같은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발생할 수 있음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Subscriber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받는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복수의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subscriber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같은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받을 수 있음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Rospy</a:t>
            </a:r>
            <a:endParaRPr kumimoji="1"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ROS topic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통신이 가능한 파이썬 라이브러리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8E2581-D84B-45CB-AACB-95D87E3D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329" y="2286291"/>
            <a:ext cx="5500586" cy="276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ROS Review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ROS based Robotic system pipeline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5</a:t>
            </a:r>
            <a:endParaRPr lang="ko-KR" altLang="en-US" sz="20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A0485A-FF95-4519-89AC-80EE6B91EBA6}"/>
              </a:ext>
            </a:extLst>
          </p:cNvPr>
          <p:cNvGrpSpPr/>
          <p:nvPr/>
        </p:nvGrpSpPr>
        <p:grpSpPr>
          <a:xfrm>
            <a:off x="1209465" y="3748691"/>
            <a:ext cx="2162985" cy="1952056"/>
            <a:chOff x="9117384" y="3976361"/>
            <a:chExt cx="1907011" cy="17210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EB4608-1B13-4778-9AB5-CE4910289E0F}"/>
                </a:ext>
              </a:extLst>
            </p:cNvPr>
            <p:cNvSpPr/>
            <p:nvPr/>
          </p:nvSpPr>
          <p:spPr>
            <a:xfrm>
              <a:off x="9365199" y="5229865"/>
              <a:ext cx="467540" cy="4675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6DFAA0-26FC-4B5F-A58C-A3C949289D14}"/>
                </a:ext>
              </a:extLst>
            </p:cNvPr>
            <p:cNvSpPr/>
            <p:nvPr/>
          </p:nvSpPr>
          <p:spPr>
            <a:xfrm>
              <a:off x="10419758" y="5229865"/>
              <a:ext cx="467540" cy="4675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통 11">
              <a:extLst>
                <a:ext uri="{FF2B5EF4-FFF2-40B4-BE49-F238E27FC236}">
                  <a16:creationId xmlns:a16="http://schemas.microsoft.com/office/drawing/2014/main" id="{57A83977-89B2-4BB5-8D94-D4BCCD426385}"/>
                </a:ext>
              </a:extLst>
            </p:cNvPr>
            <p:cNvSpPr/>
            <p:nvPr/>
          </p:nvSpPr>
          <p:spPr>
            <a:xfrm>
              <a:off x="9228359" y="4933377"/>
              <a:ext cx="1796036" cy="592977"/>
            </a:xfrm>
            <a:prstGeom prst="can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9B86977A-5933-459C-83F7-DEC9360B6E8F}"/>
                </a:ext>
              </a:extLst>
            </p:cNvPr>
            <p:cNvSpPr/>
            <p:nvPr/>
          </p:nvSpPr>
          <p:spPr>
            <a:xfrm>
              <a:off x="10458026" y="4791258"/>
              <a:ext cx="261141" cy="325608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567A2CC6-9D9F-43E1-A767-BA51ABB28A69}"/>
                </a:ext>
              </a:extLst>
            </p:cNvPr>
            <p:cNvSpPr/>
            <p:nvPr/>
          </p:nvSpPr>
          <p:spPr>
            <a:xfrm>
              <a:off x="10267804" y="4506333"/>
              <a:ext cx="561711" cy="569849"/>
            </a:xfrm>
            <a:prstGeom prst="cube">
              <a:avLst>
                <a:gd name="adj" fmla="val 662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정육면체 20">
              <a:extLst>
                <a:ext uri="{FF2B5EF4-FFF2-40B4-BE49-F238E27FC236}">
                  <a16:creationId xmlns:a16="http://schemas.microsoft.com/office/drawing/2014/main" id="{4B6C6DD7-142C-4B1E-9B7F-20DCE31D7548}"/>
                </a:ext>
              </a:extLst>
            </p:cNvPr>
            <p:cNvSpPr/>
            <p:nvPr/>
          </p:nvSpPr>
          <p:spPr>
            <a:xfrm>
              <a:off x="9626743" y="4613908"/>
              <a:ext cx="341015" cy="518364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15">
              <a:extLst>
                <a:ext uri="{FF2B5EF4-FFF2-40B4-BE49-F238E27FC236}">
                  <a16:creationId xmlns:a16="http://schemas.microsoft.com/office/drawing/2014/main" id="{135980F6-D9E0-448C-A83D-506BF37578BD}"/>
                </a:ext>
              </a:extLst>
            </p:cNvPr>
            <p:cNvSpPr/>
            <p:nvPr/>
          </p:nvSpPr>
          <p:spPr>
            <a:xfrm rot="5400000">
              <a:off x="9621589" y="4315847"/>
              <a:ext cx="320627" cy="42643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정육면체 22">
              <a:extLst>
                <a:ext uri="{FF2B5EF4-FFF2-40B4-BE49-F238E27FC236}">
                  <a16:creationId xmlns:a16="http://schemas.microsoft.com/office/drawing/2014/main" id="{B7BF1907-4B9D-49E2-B88E-BC9F5978E2FB}"/>
                </a:ext>
              </a:extLst>
            </p:cNvPr>
            <p:cNvSpPr/>
            <p:nvPr/>
          </p:nvSpPr>
          <p:spPr>
            <a:xfrm rot="5400000">
              <a:off x="9478072" y="4182057"/>
              <a:ext cx="341015" cy="368319"/>
            </a:xfrm>
            <a:prstGeom prst="cube">
              <a:avLst>
                <a:gd name="adj" fmla="val 55002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07084478-B5F1-4279-9FA2-6BB8E8A1E483}"/>
                </a:ext>
              </a:extLst>
            </p:cNvPr>
            <p:cNvSpPr/>
            <p:nvPr/>
          </p:nvSpPr>
          <p:spPr>
            <a:xfrm rot="5400000">
              <a:off x="9267439" y="4124821"/>
              <a:ext cx="179184" cy="257345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C98C4ABB-5424-473C-AE66-4D405DC6CFFE}"/>
                </a:ext>
              </a:extLst>
            </p:cNvPr>
            <p:cNvSpPr/>
            <p:nvPr/>
          </p:nvSpPr>
          <p:spPr>
            <a:xfrm rot="5400000">
              <a:off x="9452745" y="4169086"/>
              <a:ext cx="179184" cy="168814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E743E9B0-F2C6-40DE-AA2C-A9D9F4A7FE4C}"/>
                </a:ext>
              </a:extLst>
            </p:cNvPr>
            <p:cNvSpPr/>
            <p:nvPr/>
          </p:nvSpPr>
          <p:spPr>
            <a:xfrm rot="5400000">
              <a:off x="9626262" y="4136608"/>
              <a:ext cx="179184" cy="233770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3F21E90D-B57E-46AB-A665-9891245DF158}"/>
                </a:ext>
              </a:extLst>
            </p:cNvPr>
            <p:cNvSpPr/>
            <p:nvPr/>
          </p:nvSpPr>
          <p:spPr>
            <a:xfrm rot="5400000">
              <a:off x="9071655" y="4024940"/>
              <a:ext cx="346570" cy="255112"/>
            </a:xfrm>
            <a:prstGeom prst="cube">
              <a:avLst>
                <a:gd name="adj" fmla="val 678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7F27A150-5E9D-4815-9606-2B2A080CBD74}"/>
                </a:ext>
              </a:extLst>
            </p:cNvPr>
            <p:cNvSpPr/>
            <p:nvPr/>
          </p:nvSpPr>
          <p:spPr>
            <a:xfrm rot="5400000">
              <a:off x="9448021" y="4022090"/>
              <a:ext cx="346570" cy="255112"/>
            </a:xfrm>
            <a:prstGeom prst="cube">
              <a:avLst>
                <a:gd name="adj" fmla="val 678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E0BF441-07D7-43C8-9EEA-576D59BE2706}"/>
                </a:ext>
              </a:extLst>
            </p:cNvPr>
            <p:cNvSpPr/>
            <p:nvPr/>
          </p:nvSpPr>
          <p:spPr>
            <a:xfrm>
              <a:off x="10496037" y="4864948"/>
              <a:ext cx="43713" cy="10073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BA69528-3EB0-46EE-ADBD-6128B28E3BC9}"/>
                </a:ext>
              </a:extLst>
            </p:cNvPr>
            <p:cNvSpPr/>
            <p:nvPr/>
          </p:nvSpPr>
          <p:spPr>
            <a:xfrm>
              <a:off x="10569719" y="4783063"/>
              <a:ext cx="43713" cy="10073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0856AC2-D580-407A-AA8C-EA2A990FF3DF}"/>
                </a:ext>
              </a:extLst>
            </p:cNvPr>
            <p:cNvSpPr/>
            <p:nvPr/>
          </p:nvSpPr>
          <p:spPr>
            <a:xfrm>
              <a:off x="10743874" y="4619125"/>
              <a:ext cx="43713" cy="10073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F5572F2-D534-413C-A38C-94AACCEE504D}"/>
              </a:ext>
            </a:extLst>
          </p:cNvPr>
          <p:cNvSpPr txBox="1"/>
          <p:nvPr/>
        </p:nvSpPr>
        <p:spPr>
          <a:xfrm>
            <a:off x="443171" y="2723713"/>
            <a:ext cx="1847787" cy="663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로봇팔</a:t>
            </a:r>
            <a:r>
              <a:rPr lang="ko-KR" altLang="en-US" dirty="0"/>
              <a:t> </a:t>
            </a:r>
            <a:r>
              <a:rPr lang="ko-KR" altLang="en-US" dirty="0" err="1"/>
              <a:t>제어부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400" dirty="0"/>
              <a:t>ROS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1963AA-B7A2-4A01-917A-2FF8087FA35E}"/>
              </a:ext>
            </a:extLst>
          </p:cNvPr>
          <p:cNvSpPr txBox="1"/>
          <p:nvPr/>
        </p:nvSpPr>
        <p:spPr>
          <a:xfrm>
            <a:off x="2394097" y="3539237"/>
            <a:ext cx="1019214" cy="418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26889-09A6-47B8-890D-600A6BE40095}"/>
              </a:ext>
            </a:extLst>
          </p:cNvPr>
          <p:cNvSpPr txBox="1"/>
          <p:nvPr/>
        </p:nvSpPr>
        <p:spPr>
          <a:xfrm>
            <a:off x="443171" y="1959407"/>
            <a:ext cx="2539533" cy="663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모바일 로봇 </a:t>
            </a:r>
            <a:r>
              <a:rPr lang="ko-KR" altLang="en-US" dirty="0" err="1"/>
              <a:t>제어부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400" dirty="0"/>
              <a:t>ROS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3C595A-18FB-4FA2-988E-103C1DF661FA}"/>
              </a:ext>
            </a:extLst>
          </p:cNvPr>
          <p:cNvSpPr txBox="1"/>
          <p:nvPr/>
        </p:nvSpPr>
        <p:spPr>
          <a:xfrm>
            <a:off x="3929514" y="2723713"/>
            <a:ext cx="1860077" cy="663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물체 </a:t>
            </a:r>
            <a:r>
              <a:rPr lang="ko-KR" altLang="en-US" dirty="0" err="1"/>
              <a:t>인식부</a:t>
            </a:r>
            <a:endParaRPr lang="en-US" altLang="ko-KR" dirty="0"/>
          </a:p>
          <a:p>
            <a:pPr algn="ctr"/>
            <a:r>
              <a:rPr lang="en-US" altLang="ko-KR" sz="1400" dirty="0"/>
              <a:t>Deep Learning</a:t>
            </a:r>
            <a:endParaRPr lang="ko-KR" altLang="en-US" dirty="0"/>
          </a:p>
        </p:txBody>
      </p:sp>
      <p:sp>
        <p:nvSpPr>
          <p:cNvPr id="36" name="자유형 29">
            <a:extLst>
              <a:ext uri="{FF2B5EF4-FFF2-40B4-BE49-F238E27FC236}">
                <a16:creationId xmlns:a16="http://schemas.microsoft.com/office/drawing/2014/main" id="{5392ED17-3D3B-4BF6-B4D8-BBD6DFB2C351}"/>
              </a:ext>
            </a:extLst>
          </p:cNvPr>
          <p:cNvSpPr/>
          <p:nvPr/>
        </p:nvSpPr>
        <p:spPr>
          <a:xfrm>
            <a:off x="3475591" y="3408396"/>
            <a:ext cx="1298845" cy="354700"/>
          </a:xfrm>
          <a:custGeom>
            <a:avLst/>
            <a:gdLst>
              <a:gd name="connsiteX0" fmla="*/ 0 w 1145136"/>
              <a:gd name="connsiteY0" fmla="*/ 427290 h 427290"/>
              <a:gd name="connsiteX1" fmla="*/ 1145136 w 1145136"/>
              <a:gd name="connsiteY1" fmla="*/ 427290 h 427290"/>
              <a:gd name="connsiteX2" fmla="*/ 1145136 w 1145136"/>
              <a:gd name="connsiteY2" fmla="*/ 0 h 4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136" h="427290">
                <a:moveTo>
                  <a:pt x="0" y="427290"/>
                </a:moveTo>
                <a:lnTo>
                  <a:pt x="1145136" y="427290"/>
                </a:lnTo>
                <a:lnTo>
                  <a:pt x="1145136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0">
            <a:extLst>
              <a:ext uri="{FF2B5EF4-FFF2-40B4-BE49-F238E27FC236}">
                <a16:creationId xmlns:a16="http://schemas.microsoft.com/office/drawing/2014/main" id="{B03A4FFF-8426-4274-8C7E-70D716136270}"/>
              </a:ext>
            </a:extLst>
          </p:cNvPr>
          <p:cNvSpPr/>
          <p:nvPr/>
        </p:nvSpPr>
        <p:spPr>
          <a:xfrm rot="16200000">
            <a:off x="3746008" y="1603960"/>
            <a:ext cx="335864" cy="1729330"/>
          </a:xfrm>
          <a:custGeom>
            <a:avLst/>
            <a:gdLst>
              <a:gd name="connsiteX0" fmla="*/ 0 w 1145136"/>
              <a:gd name="connsiteY0" fmla="*/ 427290 h 427290"/>
              <a:gd name="connsiteX1" fmla="*/ 1145136 w 1145136"/>
              <a:gd name="connsiteY1" fmla="*/ 427290 h 427290"/>
              <a:gd name="connsiteX2" fmla="*/ 1145136 w 1145136"/>
              <a:gd name="connsiteY2" fmla="*/ 0 h 4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136" h="427290">
                <a:moveTo>
                  <a:pt x="0" y="427290"/>
                </a:moveTo>
                <a:lnTo>
                  <a:pt x="1145136" y="427290"/>
                </a:lnTo>
                <a:lnTo>
                  <a:pt x="1145136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080CF-F8F3-47FE-BD57-877344CEDBC3}"/>
              </a:ext>
            </a:extLst>
          </p:cNvPr>
          <p:cNvCxnSpPr/>
          <p:nvPr/>
        </p:nvCxnSpPr>
        <p:spPr>
          <a:xfrm flipH="1">
            <a:off x="2354246" y="3096668"/>
            <a:ext cx="1483683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044DA2-F2F7-4B91-B58F-B5D2B07DED77}"/>
              </a:ext>
            </a:extLst>
          </p:cNvPr>
          <p:cNvSpPr txBox="1"/>
          <p:nvPr/>
        </p:nvSpPr>
        <p:spPr>
          <a:xfrm>
            <a:off x="4062787" y="3763097"/>
            <a:ext cx="1279050" cy="29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실시간 이미지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FEA55B-64B1-4585-8D33-A3123169AD01}"/>
              </a:ext>
            </a:extLst>
          </p:cNvPr>
          <p:cNvSpPr txBox="1"/>
          <p:nvPr/>
        </p:nvSpPr>
        <p:spPr>
          <a:xfrm>
            <a:off x="3698936" y="2033258"/>
            <a:ext cx="949493" cy="29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물체 위치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590A2-0513-4AB4-BA8A-D7E2AF671DA2}"/>
              </a:ext>
            </a:extLst>
          </p:cNvPr>
          <p:cNvSpPr txBox="1"/>
          <p:nvPr/>
        </p:nvSpPr>
        <p:spPr>
          <a:xfrm>
            <a:off x="2747752" y="2805349"/>
            <a:ext cx="915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물체 위치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B6E0627-F31F-4002-9A75-1BA9D0AC8A9C}"/>
              </a:ext>
            </a:extLst>
          </p:cNvPr>
          <p:cNvCxnSpPr>
            <a:stCxn id="20" idx="4"/>
          </p:cNvCxnSpPr>
          <p:nvPr/>
        </p:nvCxnSpPr>
        <p:spPr>
          <a:xfrm>
            <a:off x="2729378" y="4883986"/>
            <a:ext cx="969558" cy="64925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17B7BCA-4590-4AF6-8D04-C95CB9DDABB9}"/>
              </a:ext>
            </a:extLst>
          </p:cNvPr>
          <p:cNvCxnSpPr/>
          <p:nvPr/>
        </p:nvCxnSpPr>
        <p:spPr>
          <a:xfrm>
            <a:off x="3119852" y="4463286"/>
            <a:ext cx="1770188" cy="4564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15F60F0-D059-4926-B94B-CA2AFCDCD4D5}"/>
              </a:ext>
            </a:extLst>
          </p:cNvPr>
          <p:cNvGrpSpPr/>
          <p:nvPr/>
        </p:nvGrpSpPr>
        <p:grpSpPr>
          <a:xfrm>
            <a:off x="3559391" y="4645840"/>
            <a:ext cx="1487103" cy="1244723"/>
            <a:chOff x="10228995" y="4984375"/>
            <a:chExt cx="1311115" cy="109741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E6B8C0-C731-4144-B745-10C597B04A45}"/>
                </a:ext>
              </a:extLst>
            </p:cNvPr>
            <p:cNvSpPr/>
            <p:nvPr/>
          </p:nvSpPr>
          <p:spPr>
            <a:xfrm>
              <a:off x="10228995" y="4984375"/>
              <a:ext cx="1311115" cy="1097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  <a:scene3d>
              <a:camera prst="orthographicFront">
                <a:rot lat="2100000" lon="19199986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FD0E982-7197-4AF2-A231-747391A436F8}"/>
                </a:ext>
              </a:extLst>
            </p:cNvPr>
            <p:cNvGrpSpPr/>
            <p:nvPr/>
          </p:nvGrpSpPr>
          <p:grpSpPr>
            <a:xfrm>
              <a:off x="10557155" y="5177309"/>
              <a:ext cx="738517" cy="731727"/>
              <a:chOff x="10880235" y="5826200"/>
              <a:chExt cx="738517" cy="731727"/>
            </a:xfrm>
            <a:scene3d>
              <a:camera prst="orthographicFront">
                <a:rot lat="2100000" lon="19200000" rev="0"/>
              </a:camera>
              <a:lightRig rig="threePt" dir="t"/>
            </a:scene3d>
          </p:grpSpPr>
          <p:pic>
            <p:nvPicPr>
              <p:cNvPr id="47" name="Picture 4" descr="플라스틱 물병 2 3D 모델 - TurboSquid 1235567">
                <a:extLst>
                  <a:ext uri="{FF2B5EF4-FFF2-40B4-BE49-F238E27FC236}">
                    <a16:creationId xmlns:a16="http://schemas.microsoft.com/office/drawing/2014/main" id="{C721CB87-E067-4CEE-A746-9C7E100B3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" b="995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15" r="38401"/>
              <a:stretch/>
            </p:blipFill>
            <p:spPr bwMode="auto">
              <a:xfrm>
                <a:off x="10880235" y="5826200"/>
                <a:ext cx="316009" cy="718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" descr="플라스틱 물병 2 3D 모델 - TurboSquid 1235567">
                <a:extLst>
                  <a:ext uri="{FF2B5EF4-FFF2-40B4-BE49-F238E27FC236}">
                    <a16:creationId xmlns:a16="http://schemas.microsoft.com/office/drawing/2014/main" id="{213DBD36-04AD-47A4-BB9B-371E57501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" b="995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15" r="38401"/>
              <a:stretch/>
            </p:blipFill>
            <p:spPr bwMode="auto">
              <a:xfrm>
                <a:off x="11082742" y="5839725"/>
                <a:ext cx="316009" cy="718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플라스틱 물병 2 3D 모델 - TurboSquid 1235567">
                <a:extLst>
                  <a:ext uri="{FF2B5EF4-FFF2-40B4-BE49-F238E27FC236}">
                    <a16:creationId xmlns:a16="http://schemas.microsoft.com/office/drawing/2014/main" id="{8FA8DEF9-9310-493A-879B-F8CF80F4C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" b="995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15" r="38401"/>
              <a:stretch/>
            </p:blipFill>
            <p:spPr bwMode="auto">
              <a:xfrm>
                <a:off x="11302743" y="5826200"/>
                <a:ext cx="316009" cy="7182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C18F4AF-1FAB-4A4F-8579-726DDF0FDD85}"/>
              </a:ext>
            </a:extLst>
          </p:cNvPr>
          <p:cNvGrpSpPr/>
          <p:nvPr/>
        </p:nvGrpSpPr>
        <p:grpSpPr>
          <a:xfrm>
            <a:off x="4243410" y="5110594"/>
            <a:ext cx="837646" cy="829945"/>
            <a:chOff x="10880235" y="5826200"/>
            <a:chExt cx="738517" cy="731727"/>
          </a:xfrm>
        </p:grpSpPr>
        <p:pic>
          <p:nvPicPr>
            <p:cNvPr id="51" name="Picture 4" descr="플라스틱 물병 2 3D 모델 - TurboSquid 1235567">
              <a:extLst>
                <a:ext uri="{FF2B5EF4-FFF2-40B4-BE49-F238E27FC236}">
                  <a16:creationId xmlns:a16="http://schemas.microsoft.com/office/drawing/2014/main" id="{3C4D7BB3-F496-4D09-B6C9-A9B9CC991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" b="995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5" r="38401"/>
            <a:stretch/>
          </p:blipFill>
          <p:spPr bwMode="auto">
            <a:xfrm>
              <a:off x="10880235" y="5826200"/>
              <a:ext cx="316009" cy="71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플라스틱 물병 2 3D 모델 - TurboSquid 1235567">
              <a:extLst>
                <a:ext uri="{FF2B5EF4-FFF2-40B4-BE49-F238E27FC236}">
                  <a16:creationId xmlns:a16="http://schemas.microsoft.com/office/drawing/2014/main" id="{60BE1108-C97C-437A-912F-0E92D9102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" b="995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5" r="38401"/>
            <a:stretch/>
          </p:blipFill>
          <p:spPr bwMode="auto">
            <a:xfrm>
              <a:off x="11082742" y="5839725"/>
              <a:ext cx="316009" cy="71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플라스틱 물병 2 3D 모델 - TurboSquid 1235567">
              <a:extLst>
                <a:ext uri="{FF2B5EF4-FFF2-40B4-BE49-F238E27FC236}">
                  <a16:creationId xmlns:a16="http://schemas.microsoft.com/office/drawing/2014/main" id="{027FA646-BF4D-4868-A050-98BF6D1D0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" b="995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5" r="38401"/>
            <a:stretch/>
          </p:blipFill>
          <p:spPr bwMode="auto">
            <a:xfrm>
              <a:off x="11302743" y="5826200"/>
              <a:ext cx="316009" cy="71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4B511A-7801-4B42-B4CA-18BB373FE38D}"/>
              </a:ext>
            </a:extLst>
          </p:cNvPr>
          <p:cNvCxnSpPr/>
          <p:nvPr/>
        </p:nvCxnSpPr>
        <p:spPr>
          <a:xfrm>
            <a:off x="5915891" y="1161354"/>
            <a:ext cx="0" cy="5174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391C729-98A4-4634-95B6-4D09B48F3BAE}"/>
              </a:ext>
            </a:extLst>
          </p:cNvPr>
          <p:cNvGrpSpPr/>
          <p:nvPr/>
        </p:nvGrpSpPr>
        <p:grpSpPr>
          <a:xfrm>
            <a:off x="6036707" y="1634504"/>
            <a:ext cx="4685111" cy="4314920"/>
            <a:chOff x="6130846" y="982872"/>
            <a:chExt cx="5117927" cy="471353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CD006-8B73-46CE-A252-F692AAF0EF64}"/>
                </a:ext>
              </a:extLst>
            </p:cNvPr>
            <p:cNvGrpSpPr/>
            <p:nvPr/>
          </p:nvGrpSpPr>
          <p:grpSpPr>
            <a:xfrm>
              <a:off x="6886584" y="3957067"/>
              <a:ext cx="2037115" cy="1739343"/>
              <a:chOff x="9228358" y="4163901"/>
              <a:chExt cx="1796037" cy="1533504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4B27867A-A0C5-44AE-94B1-DC64C458DFD1}"/>
                  </a:ext>
                </a:extLst>
              </p:cNvPr>
              <p:cNvSpPr/>
              <p:nvPr/>
            </p:nvSpPr>
            <p:spPr>
              <a:xfrm>
                <a:off x="9365199" y="5229865"/>
                <a:ext cx="467540" cy="4675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0452622-C6A2-4B4B-A6DD-41F16358EACC}"/>
                  </a:ext>
                </a:extLst>
              </p:cNvPr>
              <p:cNvSpPr/>
              <p:nvPr/>
            </p:nvSpPr>
            <p:spPr>
              <a:xfrm>
                <a:off x="10419758" y="5229865"/>
                <a:ext cx="467540" cy="4675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통 11">
                <a:extLst>
                  <a:ext uri="{FF2B5EF4-FFF2-40B4-BE49-F238E27FC236}">
                    <a16:creationId xmlns:a16="http://schemas.microsoft.com/office/drawing/2014/main" id="{F104D461-9739-48FC-AEED-D882B23C20C8}"/>
                  </a:ext>
                </a:extLst>
              </p:cNvPr>
              <p:cNvSpPr/>
              <p:nvPr/>
            </p:nvSpPr>
            <p:spPr>
              <a:xfrm>
                <a:off x="9228359" y="4933377"/>
                <a:ext cx="1796036" cy="592977"/>
              </a:xfrm>
              <a:prstGeom prst="can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정육면체 58">
                <a:extLst>
                  <a:ext uri="{FF2B5EF4-FFF2-40B4-BE49-F238E27FC236}">
                    <a16:creationId xmlns:a16="http://schemas.microsoft.com/office/drawing/2014/main" id="{3EBF1A5B-AA55-42D4-AF1E-3769B72C8684}"/>
                  </a:ext>
                </a:extLst>
              </p:cNvPr>
              <p:cNvSpPr/>
              <p:nvPr/>
            </p:nvSpPr>
            <p:spPr>
              <a:xfrm>
                <a:off x="10458026" y="4791258"/>
                <a:ext cx="261141" cy="325608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정육면체 59">
                <a:extLst>
                  <a:ext uri="{FF2B5EF4-FFF2-40B4-BE49-F238E27FC236}">
                    <a16:creationId xmlns:a16="http://schemas.microsoft.com/office/drawing/2014/main" id="{02F40554-A47B-4D72-AB98-78E55321ADF7}"/>
                  </a:ext>
                </a:extLst>
              </p:cNvPr>
              <p:cNvSpPr/>
              <p:nvPr/>
            </p:nvSpPr>
            <p:spPr>
              <a:xfrm>
                <a:off x="10267804" y="4506333"/>
                <a:ext cx="561711" cy="569849"/>
              </a:xfrm>
              <a:prstGeom prst="cube">
                <a:avLst>
                  <a:gd name="adj" fmla="val 6624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정육면체 60">
                <a:extLst>
                  <a:ext uri="{FF2B5EF4-FFF2-40B4-BE49-F238E27FC236}">
                    <a16:creationId xmlns:a16="http://schemas.microsoft.com/office/drawing/2014/main" id="{34B85326-178B-4D6A-825E-129703227F8F}"/>
                  </a:ext>
                </a:extLst>
              </p:cNvPr>
              <p:cNvSpPr/>
              <p:nvPr/>
            </p:nvSpPr>
            <p:spPr>
              <a:xfrm>
                <a:off x="9626743" y="4613908"/>
                <a:ext cx="341015" cy="518364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통 15">
                <a:extLst>
                  <a:ext uri="{FF2B5EF4-FFF2-40B4-BE49-F238E27FC236}">
                    <a16:creationId xmlns:a16="http://schemas.microsoft.com/office/drawing/2014/main" id="{E6A70003-6DBF-4024-9A1A-5C313BDDAD03}"/>
                  </a:ext>
                </a:extLst>
              </p:cNvPr>
              <p:cNvSpPr/>
              <p:nvPr/>
            </p:nvSpPr>
            <p:spPr>
              <a:xfrm rot="5400000">
                <a:off x="9621589" y="4315847"/>
                <a:ext cx="320627" cy="426434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정육면체 62">
                <a:extLst>
                  <a:ext uri="{FF2B5EF4-FFF2-40B4-BE49-F238E27FC236}">
                    <a16:creationId xmlns:a16="http://schemas.microsoft.com/office/drawing/2014/main" id="{5AF94789-29A3-4DC5-BB63-A19DEC6E22E7}"/>
                  </a:ext>
                </a:extLst>
              </p:cNvPr>
              <p:cNvSpPr/>
              <p:nvPr/>
            </p:nvSpPr>
            <p:spPr>
              <a:xfrm rot="5400000">
                <a:off x="9478072" y="4182057"/>
                <a:ext cx="341015" cy="368319"/>
              </a:xfrm>
              <a:prstGeom prst="cube">
                <a:avLst>
                  <a:gd name="adj" fmla="val 55002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정육면체 63">
                <a:extLst>
                  <a:ext uri="{FF2B5EF4-FFF2-40B4-BE49-F238E27FC236}">
                    <a16:creationId xmlns:a16="http://schemas.microsoft.com/office/drawing/2014/main" id="{EB8205F4-EC7B-4CC5-B22D-4F6958B094BA}"/>
                  </a:ext>
                </a:extLst>
              </p:cNvPr>
              <p:cNvSpPr/>
              <p:nvPr/>
            </p:nvSpPr>
            <p:spPr>
              <a:xfrm rot="5400000">
                <a:off x="9267439" y="4124821"/>
                <a:ext cx="179184" cy="257345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B89734E7-FFA1-46F7-A9C7-8D534AD09FF9}"/>
                  </a:ext>
                </a:extLst>
              </p:cNvPr>
              <p:cNvSpPr/>
              <p:nvPr/>
            </p:nvSpPr>
            <p:spPr>
              <a:xfrm rot="5400000">
                <a:off x="9452745" y="4169086"/>
                <a:ext cx="179184" cy="168814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정육면체 65">
                <a:extLst>
                  <a:ext uri="{FF2B5EF4-FFF2-40B4-BE49-F238E27FC236}">
                    <a16:creationId xmlns:a16="http://schemas.microsoft.com/office/drawing/2014/main" id="{DF1D225A-FCD3-45A2-8176-2AA3CBCC9DD2}"/>
                  </a:ext>
                </a:extLst>
              </p:cNvPr>
              <p:cNvSpPr/>
              <p:nvPr/>
            </p:nvSpPr>
            <p:spPr>
              <a:xfrm rot="5400000">
                <a:off x="9626262" y="4136608"/>
                <a:ext cx="179184" cy="233770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5B5CAD89-86EA-4DC5-9EA3-B4E91E49DFBB}"/>
                  </a:ext>
                </a:extLst>
              </p:cNvPr>
              <p:cNvSpPr/>
              <p:nvPr/>
            </p:nvSpPr>
            <p:spPr>
              <a:xfrm>
                <a:off x="10496037" y="4864948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292AFE2-C4A1-4CA8-AF9B-E4FD94E523D0}"/>
                  </a:ext>
                </a:extLst>
              </p:cNvPr>
              <p:cNvSpPr/>
              <p:nvPr/>
            </p:nvSpPr>
            <p:spPr>
              <a:xfrm>
                <a:off x="10569719" y="4783063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7B322A0-0EB9-4332-93D6-69466E22DBB8}"/>
                  </a:ext>
                </a:extLst>
              </p:cNvPr>
              <p:cNvSpPr/>
              <p:nvPr/>
            </p:nvSpPr>
            <p:spPr>
              <a:xfrm>
                <a:off x="10743874" y="4619125"/>
                <a:ext cx="43713" cy="10073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BE40286C-41EF-4239-A8BA-14E864B42439}"/>
                </a:ext>
              </a:extLst>
            </p:cNvPr>
            <p:cNvSpPr/>
            <p:nvPr/>
          </p:nvSpPr>
          <p:spPr>
            <a:xfrm>
              <a:off x="7477278" y="3642285"/>
              <a:ext cx="308776" cy="754798"/>
            </a:xfrm>
            <a:prstGeom prst="cube">
              <a:avLst>
                <a:gd name="adj" fmla="val 84548"/>
              </a:avLst>
            </a:prstGeom>
            <a:solidFill>
              <a:srgbClr val="A73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7CD0E28-ECDD-402D-A6B8-9AA969B67702}"/>
                </a:ext>
              </a:extLst>
            </p:cNvPr>
            <p:cNvGrpSpPr/>
            <p:nvPr/>
          </p:nvGrpSpPr>
          <p:grpSpPr>
            <a:xfrm>
              <a:off x="9483308" y="982872"/>
              <a:ext cx="1191490" cy="1466806"/>
              <a:chOff x="9500465" y="1920175"/>
              <a:chExt cx="1191490" cy="1466806"/>
            </a:xfrm>
          </p:grpSpPr>
          <p:sp>
            <p:nvSpPr>
              <p:cNvPr id="76" name="정육면체 75">
                <a:extLst>
                  <a:ext uri="{FF2B5EF4-FFF2-40B4-BE49-F238E27FC236}">
                    <a16:creationId xmlns:a16="http://schemas.microsoft.com/office/drawing/2014/main" id="{B3CE563D-4AE5-44C7-921F-4ED2F5A6E2C5}"/>
                  </a:ext>
                </a:extLst>
              </p:cNvPr>
              <p:cNvSpPr/>
              <p:nvPr/>
            </p:nvSpPr>
            <p:spPr>
              <a:xfrm>
                <a:off x="9500465" y="1920175"/>
                <a:ext cx="1191490" cy="1466806"/>
              </a:xfrm>
              <a:prstGeom prst="cube">
                <a:avLst>
                  <a:gd name="adj" fmla="val 61492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원형: 비어 있음 77">
                <a:extLst>
                  <a:ext uri="{FF2B5EF4-FFF2-40B4-BE49-F238E27FC236}">
                    <a16:creationId xmlns:a16="http://schemas.microsoft.com/office/drawing/2014/main" id="{890DD704-201D-4938-911F-C5173368C8DF}"/>
                  </a:ext>
                </a:extLst>
              </p:cNvPr>
              <p:cNvSpPr/>
              <p:nvPr/>
            </p:nvSpPr>
            <p:spPr>
              <a:xfrm>
                <a:off x="9527997" y="2809659"/>
                <a:ext cx="422564" cy="433270"/>
              </a:xfrm>
              <a:prstGeom prst="don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26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769159D3-8D3E-4F5C-AF08-440FC2BE3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2154" y="1807909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32DECF7F-8E65-4C6F-8E57-E044F880DE79}"/>
                </a:ext>
              </a:extLst>
            </p:cNvPr>
            <p:cNvSpPr/>
            <p:nvPr/>
          </p:nvSpPr>
          <p:spPr>
            <a:xfrm>
              <a:off x="7335080" y="2700307"/>
              <a:ext cx="3913693" cy="864943"/>
            </a:xfrm>
            <a:prstGeom prst="cube">
              <a:avLst>
                <a:gd name="adj" fmla="val 94155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6E9DA04B-5FC9-4523-B588-9E13793AF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0928" y="2083468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83D98894-E41B-4CCB-A492-1F3ECF7E4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115" y="2477045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EDD7746E-E1CB-4F5C-8EA7-78497E6EF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942" y="2688625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150 개/대 38mm 맥주 탁구 공 탁구 공 화이트 탁구 공 스포츠 액세서리 공 스포츠 용품 / 라켓 스포츠">
              <a:extLst>
                <a:ext uri="{FF2B5EF4-FFF2-40B4-BE49-F238E27FC236}">
                  <a16:creationId xmlns:a16="http://schemas.microsoft.com/office/drawing/2014/main" id="{384F6ED4-7C9A-45AE-B6F3-D112B527B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489" y="2861847"/>
              <a:ext cx="866899" cy="8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2B5F2BE-8887-46B3-A8B0-927C05540955}"/>
                </a:ext>
              </a:extLst>
            </p:cNvPr>
            <p:cNvSpPr/>
            <p:nvPr/>
          </p:nvSpPr>
          <p:spPr>
            <a:xfrm>
              <a:off x="8197876" y="2216972"/>
              <a:ext cx="1447800" cy="1032164"/>
            </a:xfrm>
            <a:custGeom>
              <a:avLst/>
              <a:gdLst>
                <a:gd name="connsiteX0" fmla="*/ 1447800 w 1447800"/>
                <a:gd name="connsiteY0" fmla="*/ 0 h 1032164"/>
                <a:gd name="connsiteX1" fmla="*/ 1392382 w 1447800"/>
                <a:gd name="connsiteY1" fmla="*/ 55419 h 1032164"/>
                <a:gd name="connsiteX2" fmla="*/ 1343891 w 1447800"/>
                <a:gd name="connsiteY2" fmla="*/ 96982 h 1032164"/>
                <a:gd name="connsiteX3" fmla="*/ 1288473 w 1447800"/>
                <a:gd name="connsiteY3" fmla="*/ 145473 h 1032164"/>
                <a:gd name="connsiteX4" fmla="*/ 1239982 w 1447800"/>
                <a:gd name="connsiteY4" fmla="*/ 200891 h 1032164"/>
                <a:gd name="connsiteX5" fmla="*/ 1191491 w 1447800"/>
                <a:gd name="connsiteY5" fmla="*/ 256310 h 1032164"/>
                <a:gd name="connsiteX6" fmla="*/ 1184564 w 1447800"/>
                <a:gd name="connsiteY6" fmla="*/ 277091 h 1032164"/>
                <a:gd name="connsiteX7" fmla="*/ 1149927 w 1447800"/>
                <a:gd name="connsiteY7" fmla="*/ 325582 h 1032164"/>
                <a:gd name="connsiteX8" fmla="*/ 1108364 w 1447800"/>
                <a:gd name="connsiteY8" fmla="*/ 401782 h 1032164"/>
                <a:gd name="connsiteX9" fmla="*/ 1080655 w 1447800"/>
                <a:gd name="connsiteY9" fmla="*/ 491837 h 1032164"/>
                <a:gd name="connsiteX10" fmla="*/ 1066800 w 1447800"/>
                <a:gd name="connsiteY10" fmla="*/ 533400 h 1032164"/>
                <a:gd name="connsiteX11" fmla="*/ 1052946 w 1447800"/>
                <a:gd name="connsiteY11" fmla="*/ 935182 h 1032164"/>
                <a:gd name="connsiteX12" fmla="*/ 1039091 w 1447800"/>
                <a:gd name="connsiteY12" fmla="*/ 907473 h 1032164"/>
                <a:gd name="connsiteX13" fmla="*/ 1025236 w 1447800"/>
                <a:gd name="connsiteY13" fmla="*/ 872837 h 1032164"/>
                <a:gd name="connsiteX14" fmla="*/ 976746 w 1447800"/>
                <a:gd name="connsiteY14" fmla="*/ 831273 h 1032164"/>
                <a:gd name="connsiteX15" fmla="*/ 955964 w 1447800"/>
                <a:gd name="connsiteY15" fmla="*/ 817419 h 1032164"/>
                <a:gd name="connsiteX16" fmla="*/ 907473 w 1447800"/>
                <a:gd name="connsiteY16" fmla="*/ 803564 h 1032164"/>
                <a:gd name="connsiteX17" fmla="*/ 699655 w 1447800"/>
                <a:gd name="connsiteY17" fmla="*/ 824346 h 1032164"/>
                <a:gd name="connsiteX18" fmla="*/ 630382 w 1447800"/>
                <a:gd name="connsiteY18" fmla="*/ 852055 h 1032164"/>
                <a:gd name="connsiteX19" fmla="*/ 581891 w 1447800"/>
                <a:gd name="connsiteY19" fmla="*/ 865910 h 1032164"/>
                <a:gd name="connsiteX20" fmla="*/ 498764 w 1447800"/>
                <a:gd name="connsiteY20" fmla="*/ 900546 h 1032164"/>
                <a:gd name="connsiteX21" fmla="*/ 422564 w 1447800"/>
                <a:gd name="connsiteY21" fmla="*/ 914400 h 1032164"/>
                <a:gd name="connsiteX22" fmla="*/ 381000 w 1447800"/>
                <a:gd name="connsiteY22" fmla="*/ 935182 h 1032164"/>
                <a:gd name="connsiteX23" fmla="*/ 332509 w 1447800"/>
                <a:gd name="connsiteY23" fmla="*/ 942110 h 1032164"/>
                <a:gd name="connsiteX24" fmla="*/ 304800 w 1447800"/>
                <a:gd name="connsiteY24" fmla="*/ 949037 h 1032164"/>
                <a:gd name="connsiteX25" fmla="*/ 263236 w 1447800"/>
                <a:gd name="connsiteY25" fmla="*/ 962891 h 1032164"/>
                <a:gd name="connsiteX26" fmla="*/ 235527 w 1447800"/>
                <a:gd name="connsiteY26" fmla="*/ 969819 h 1032164"/>
                <a:gd name="connsiteX27" fmla="*/ 159327 w 1447800"/>
                <a:gd name="connsiteY27" fmla="*/ 983673 h 1032164"/>
                <a:gd name="connsiteX28" fmla="*/ 96982 w 1447800"/>
                <a:gd name="connsiteY28" fmla="*/ 997528 h 1032164"/>
                <a:gd name="connsiteX29" fmla="*/ 27709 w 1447800"/>
                <a:gd name="connsiteY29" fmla="*/ 1018310 h 1032164"/>
                <a:gd name="connsiteX30" fmla="*/ 0 w 1447800"/>
                <a:gd name="connsiteY30" fmla="*/ 1032164 h 103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47800" h="1032164">
                  <a:moveTo>
                    <a:pt x="1447800" y="0"/>
                  </a:moveTo>
                  <a:cubicBezTo>
                    <a:pt x="1396003" y="64748"/>
                    <a:pt x="1445097" y="9293"/>
                    <a:pt x="1392382" y="55419"/>
                  </a:cubicBezTo>
                  <a:cubicBezTo>
                    <a:pt x="1338633" y="102450"/>
                    <a:pt x="1388387" y="67320"/>
                    <a:pt x="1343891" y="96982"/>
                  </a:cubicBezTo>
                  <a:cubicBezTo>
                    <a:pt x="1300709" y="154557"/>
                    <a:pt x="1349711" y="96482"/>
                    <a:pt x="1288473" y="145473"/>
                  </a:cubicBezTo>
                  <a:cubicBezTo>
                    <a:pt x="1229201" y="192891"/>
                    <a:pt x="1272452" y="163009"/>
                    <a:pt x="1239982" y="200891"/>
                  </a:cubicBezTo>
                  <a:cubicBezTo>
                    <a:pt x="1168244" y="284584"/>
                    <a:pt x="1251811" y="175881"/>
                    <a:pt x="1191491" y="256310"/>
                  </a:cubicBezTo>
                  <a:cubicBezTo>
                    <a:pt x="1189182" y="263237"/>
                    <a:pt x="1188187" y="270751"/>
                    <a:pt x="1184564" y="277091"/>
                  </a:cubicBezTo>
                  <a:cubicBezTo>
                    <a:pt x="1142289" y="351071"/>
                    <a:pt x="1182083" y="266629"/>
                    <a:pt x="1149927" y="325582"/>
                  </a:cubicBezTo>
                  <a:cubicBezTo>
                    <a:pt x="1102773" y="412030"/>
                    <a:pt x="1140012" y="354308"/>
                    <a:pt x="1108364" y="401782"/>
                  </a:cubicBezTo>
                  <a:cubicBezTo>
                    <a:pt x="1096666" y="460268"/>
                    <a:pt x="1107079" y="417849"/>
                    <a:pt x="1080655" y="491837"/>
                  </a:cubicBezTo>
                  <a:cubicBezTo>
                    <a:pt x="1075743" y="505590"/>
                    <a:pt x="1066800" y="533400"/>
                    <a:pt x="1066800" y="533400"/>
                  </a:cubicBezTo>
                  <a:cubicBezTo>
                    <a:pt x="1071690" y="841510"/>
                    <a:pt x="1148787" y="1107699"/>
                    <a:pt x="1052946" y="935182"/>
                  </a:cubicBezTo>
                  <a:cubicBezTo>
                    <a:pt x="1047931" y="926155"/>
                    <a:pt x="1043285" y="916910"/>
                    <a:pt x="1039091" y="907473"/>
                  </a:cubicBezTo>
                  <a:cubicBezTo>
                    <a:pt x="1034041" y="896110"/>
                    <a:pt x="1031826" y="883382"/>
                    <a:pt x="1025236" y="872837"/>
                  </a:cubicBezTo>
                  <a:cubicBezTo>
                    <a:pt x="1017114" y="859842"/>
                    <a:pt x="987752" y="839134"/>
                    <a:pt x="976746" y="831273"/>
                  </a:cubicBezTo>
                  <a:cubicBezTo>
                    <a:pt x="969971" y="826434"/>
                    <a:pt x="963694" y="820511"/>
                    <a:pt x="955964" y="817419"/>
                  </a:cubicBezTo>
                  <a:cubicBezTo>
                    <a:pt x="940356" y="811176"/>
                    <a:pt x="923637" y="808182"/>
                    <a:pt x="907473" y="803564"/>
                  </a:cubicBezTo>
                  <a:cubicBezTo>
                    <a:pt x="899018" y="804299"/>
                    <a:pt x="749728" y="814332"/>
                    <a:pt x="699655" y="824346"/>
                  </a:cubicBezTo>
                  <a:cubicBezTo>
                    <a:pt x="683889" y="827499"/>
                    <a:pt x="633325" y="850878"/>
                    <a:pt x="630382" y="852055"/>
                  </a:cubicBezTo>
                  <a:cubicBezTo>
                    <a:pt x="546671" y="885539"/>
                    <a:pt x="686957" y="826510"/>
                    <a:pt x="581891" y="865910"/>
                  </a:cubicBezTo>
                  <a:cubicBezTo>
                    <a:pt x="553784" y="876450"/>
                    <a:pt x="528199" y="894659"/>
                    <a:pt x="498764" y="900546"/>
                  </a:cubicBezTo>
                  <a:cubicBezTo>
                    <a:pt x="450354" y="910227"/>
                    <a:pt x="475741" y="905537"/>
                    <a:pt x="422564" y="914400"/>
                  </a:cubicBezTo>
                  <a:cubicBezTo>
                    <a:pt x="408709" y="921327"/>
                    <a:pt x="395805" y="930626"/>
                    <a:pt x="381000" y="935182"/>
                  </a:cubicBezTo>
                  <a:cubicBezTo>
                    <a:pt x="365394" y="939984"/>
                    <a:pt x="348573" y="939189"/>
                    <a:pt x="332509" y="942110"/>
                  </a:cubicBezTo>
                  <a:cubicBezTo>
                    <a:pt x="323142" y="943813"/>
                    <a:pt x="313919" y="946301"/>
                    <a:pt x="304800" y="949037"/>
                  </a:cubicBezTo>
                  <a:cubicBezTo>
                    <a:pt x="290812" y="953233"/>
                    <a:pt x="277224" y="958695"/>
                    <a:pt x="263236" y="962891"/>
                  </a:cubicBezTo>
                  <a:cubicBezTo>
                    <a:pt x="254117" y="965627"/>
                    <a:pt x="244821" y="967754"/>
                    <a:pt x="235527" y="969819"/>
                  </a:cubicBezTo>
                  <a:cubicBezTo>
                    <a:pt x="206488" y="976272"/>
                    <a:pt x="189397" y="978662"/>
                    <a:pt x="159327" y="983673"/>
                  </a:cubicBezTo>
                  <a:cubicBezTo>
                    <a:pt x="118885" y="997154"/>
                    <a:pt x="157937" y="985337"/>
                    <a:pt x="96982" y="997528"/>
                  </a:cubicBezTo>
                  <a:cubicBezTo>
                    <a:pt x="70803" y="1002764"/>
                    <a:pt x="54225" y="1009471"/>
                    <a:pt x="27709" y="1018310"/>
                  </a:cubicBezTo>
                  <a:cubicBezTo>
                    <a:pt x="3829" y="1026270"/>
                    <a:pt x="12091" y="1020073"/>
                    <a:pt x="0" y="1032164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AAE207B-0BD3-4440-8FE6-47A04B132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0923" y="3394597"/>
              <a:ext cx="434015" cy="63131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F42116F-620D-4DF5-97E8-235F68EFC19F}"/>
                </a:ext>
              </a:extLst>
            </p:cNvPr>
            <p:cNvCxnSpPr>
              <a:endCxn id="80" idx="2"/>
            </p:cNvCxnSpPr>
            <p:nvPr/>
          </p:nvCxnSpPr>
          <p:spPr>
            <a:xfrm flipH="1" flipV="1">
              <a:off x="7335080" y="3539972"/>
              <a:ext cx="1122493" cy="78731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FE73895-18F2-49F5-827B-A88E7FBAF005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8766115" y="3539972"/>
              <a:ext cx="1668271" cy="78731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4815171-A0DE-4330-8C73-3614C662C997}"/>
                </a:ext>
              </a:extLst>
            </p:cNvPr>
            <p:cNvSpPr txBox="1"/>
            <p:nvPr/>
          </p:nvSpPr>
          <p:spPr>
            <a:xfrm>
              <a:off x="6130846" y="1163572"/>
              <a:ext cx="1203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3A56EEBA-61BE-ADDC-BC80-4A7531E55556}"/>
              </a:ext>
            </a:extLst>
          </p:cNvPr>
          <p:cNvSpPr txBox="1"/>
          <p:nvPr/>
        </p:nvSpPr>
        <p:spPr>
          <a:xfrm>
            <a:off x="9130860" y="4554555"/>
            <a:ext cx="2597581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Color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408564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B60CB6-E743-424F-A98B-64496D2649C1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Color detection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HSV color map, OpenCV in ROS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EC115-9A3F-4873-974F-A2966A026E74}"/>
              </a:ext>
            </a:extLst>
          </p:cNvPr>
          <p:cNvSpPr txBox="1"/>
          <p:nvPr/>
        </p:nvSpPr>
        <p:spPr>
          <a:xfrm>
            <a:off x="1003112" y="1726408"/>
            <a:ext cx="1100242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HSV 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색을 표현하는 하나의 방법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색상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(Hue),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채도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(Saturation), 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명도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(Value)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좌표를 사용하여 특정한 색을 지정</a:t>
            </a:r>
            <a:endParaRPr kumimoji="1"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936B3-5895-47F0-93B0-155324457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17" y="3929646"/>
            <a:ext cx="2669309" cy="20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ct detection using color in HSV - Python Image Processing Cookbook">
            <a:extLst>
              <a:ext uri="{FF2B5EF4-FFF2-40B4-BE49-F238E27FC236}">
                <a16:creationId xmlns:a16="http://schemas.microsoft.com/office/drawing/2014/main" id="{799ED13E-D440-48C8-8561-D83D2406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26" y="3498577"/>
            <a:ext cx="7038112" cy="28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89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Color detection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HSV color map, OpenCV in ROS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7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31D33-001F-417A-BD9A-327F113D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4" t="25766" r="22955" b="34443"/>
          <a:stretch/>
        </p:blipFill>
        <p:spPr>
          <a:xfrm>
            <a:off x="538563" y="2861556"/>
            <a:ext cx="11114874" cy="3726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068ACF-7A74-49A9-9672-C4F752C656FA}"/>
              </a:ext>
            </a:extLst>
          </p:cNvPr>
          <p:cNvSpPr txBox="1"/>
          <p:nvPr/>
        </p:nvSpPr>
        <p:spPr>
          <a:xfrm>
            <a:off x="1003112" y="1726408"/>
            <a:ext cx="11002422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아래의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  <a:r>
              <a:rPr kumimoji="1"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kumimoji="1"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Orange Color detection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D899F-74F7-43EF-86E3-25098E4C7357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7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1DACE4-CDF6-6245-8D8A-48DB878BC41A}"/>
              </a:ext>
            </a:extLst>
          </p:cNvPr>
          <p:cNvSpPr/>
          <p:nvPr/>
        </p:nvSpPr>
        <p:spPr>
          <a:xfrm>
            <a:off x="4819652" y="495302"/>
            <a:ext cx="7372349" cy="66761"/>
          </a:xfrm>
          <a:prstGeom prst="rect">
            <a:avLst/>
          </a:prstGeom>
          <a:gradFill flip="none" rotWithShape="1">
            <a:gsLst>
              <a:gs pos="100000">
                <a:srgbClr val="A31F15"/>
              </a:gs>
              <a:gs pos="0">
                <a:schemeClr val="tx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80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379675-332F-F844-A15B-B604A3125175}"/>
              </a:ext>
            </a:extLst>
          </p:cNvPr>
          <p:cNvGrpSpPr/>
          <p:nvPr/>
        </p:nvGrpSpPr>
        <p:grpSpPr>
          <a:xfrm>
            <a:off x="0" y="270005"/>
            <a:ext cx="1161826" cy="584774"/>
            <a:chOff x="-3" y="2107998"/>
            <a:chExt cx="2896029" cy="14779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ED9705-A950-2449-8E59-E3A40B136ECA}"/>
                </a:ext>
              </a:extLst>
            </p:cNvPr>
            <p:cNvSpPr/>
            <p:nvPr/>
          </p:nvSpPr>
          <p:spPr>
            <a:xfrm>
              <a:off x="-3" y="2107998"/>
              <a:ext cx="1585121" cy="1477924"/>
            </a:xfrm>
            <a:prstGeom prst="rect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21F64AFA-603B-164D-AE17-8314D6E68DBE}"/>
                </a:ext>
              </a:extLst>
            </p:cNvPr>
            <p:cNvSpPr/>
            <p:nvPr/>
          </p:nvSpPr>
          <p:spPr>
            <a:xfrm rot="5400000">
              <a:off x="1501611" y="2191507"/>
              <a:ext cx="1477922" cy="1310908"/>
            </a:xfrm>
            <a:prstGeom prst="rtTriangle">
              <a:avLst/>
            </a:prstGeom>
            <a:solidFill>
              <a:srgbClr val="8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513CA42D-BE9C-5849-A0B4-C0B31325BF8D}"/>
              </a:ext>
            </a:extLst>
          </p:cNvPr>
          <p:cNvSpPr/>
          <p:nvPr/>
        </p:nvSpPr>
        <p:spPr>
          <a:xfrm>
            <a:off x="0" y="402663"/>
            <a:ext cx="635917" cy="4521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각 삼각형[R] 10">
            <a:extLst>
              <a:ext uri="{FF2B5EF4-FFF2-40B4-BE49-F238E27FC236}">
                <a16:creationId xmlns:a16="http://schemas.microsoft.com/office/drawing/2014/main" id="{DCEF5657-042B-BC47-B92B-078ED30BA3E1}"/>
              </a:ext>
            </a:extLst>
          </p:cNvPr>
          <p:cNvSpPr/>
          <p:nvPr/>
        </p:nvSpPr>
        <p:spPr>
          <a:xfrm rot="5400000">
            <a:off x="-13747" y="283751"/>
            <a:ext cx="296215" cy="2687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58A0-393D-B740-955E-1D1B944FB1A7}"/>
              </a:ext>
            </a:extLst>
          </p:cNvPr>
          <p:cNvSpPr txBox="1"/>
          <p:nvPr/>
        </p:nvSpPr>
        <p:spPr>
          <a:xfrm>
            <a:off x="420085" y="1080077"/>
            <a:ext cx="10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Color detection </a:t>
            </a:r>
            <a:r>
              <a:rPr kumimoji="1"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HSV color map, OpenCV in ROS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E86C4-C2A0-44BD-9F3E-E05D94618C26}"/>
              </a:ext>
            </a:extLst>
          </p:cNvPr>
          <p:cNvSpPr txBox="1"/>
          <p:nvPr/>
        </p:nvSpPr>
        <p:spPr>
          <a:xfrm>
            <a:off x="11679383" y="6457890"/>
            <a:ext cx="51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8</a:t>
            </a:r>
            <a:endParaRPr lang="ko-KR" altLang="en-US" sz="2000" b="1" dirty="0"/>
          </a:p>
        </p:txBody>
      </p:sp>
      <p:pic>
        <p:nvPicPr>
          <p:cNvPr id="2" name="orange_detector-2021-06-30_16.17.28">
            <a:hlinkClick r:id="" action="ppaction://media"/>
            <a:extLst>
              <a:ext uri="{FF2B5EF4-FFF2-40B4-BE49-F238E27FC236}">
                <a16:creationId xmlns:a16="http://schemas.microsoft.com/office/drawing/2014/main" id="{239DA660-7E65-4A2C-BD02-B5ECCE1CD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166" y="1642931"/>
            <a:ext cx="8198038" cy="4918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1B0920-B503-4956-9FF2-CCCD5A8ACD83}"/>
              </a:ext>
            </a:extLst>
          </p:cNvPr>
          <p:cNvSpPr txBox="1"/>
          <p:nvPr/>
        </p:nvSpPr>
        <p:spPr>
          <a:xfrm>
            <a:off x="1003112" y="270004"/>
            <a:ext cx="7661171" cy="584775"/>
          </a:xfrm>
          <a:prstGeom prst="rect">
            <a:avLst/>
          </a:prstGeom>
          <a:noFill/>
          <a:effectLst/>
        </p:spPr>
        <p:txBody>
          <a:bodyPr wrap="square" rIns="270000" rtlCol="0">
            <a:spAutoFit/>
          </a:bodyPr>
          <a:lstStyle/>
          <a:p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Object</a:t>
            </a:r>
            <a:r>
              <a:rPr lang="en-US" altLang="ko-KR" sz="3200" b="1" spc="-80" dirty="0">
                <a:solidFill>
                  <a:srgbClr val="403D35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en-US" altLang="ko-KR" sz="3200" b="1" spc="-80" dirty="0">
                <a:solidFill>
                  <a:srgbClr val="403D35"/>
                </a:solidFill>
                <a:latin typeface="Arial" panose="020B0604020202020204" pitchFamily="34" charset="0"/>
                <a:ea typeface="Gulim" panose="020B0600000101010101" pitchFamily="34" charset="-127"/>
                <a:cs typeface="Arial" panose="020B0604020202020204" pitchFamily="34" charset="0"/>
              </a:rPr>
              <a:t>Tracker</a:t>
            </a:r>
            <a:endParaRPr lang="ko-KR" altLang="en-US" sz="3200" b="1" spc="-80" dirty="0">
              <a:solidFill>
                <a:srgbClr val="403D35"/>
              </a:solidFill>
              <a:latin typeface="Arial" panose="020B0604020202020204" pitchFamily="34" charset="0"/>
              <a:ea typeface="Guli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5418A8-9A87-FB0D-395D-DB62EB9DBEA7}"/>
              </a:ext>
            </a:extLst>
          </p:cNvPr>
          <p:cNvSpPr/>
          <p:nvPr/>
        </p:nvSpPr>
        <p:spPr>
          <a:xfrm>
            <a:off x="1764166" y="1639776"/>
            <a:ext cx="4281451" cy="49299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AAE484-7260-49A5-4F4B-77D125214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10" t="30758" r="61490" b="35985"/>
          <a:stretch/>
        </p:blipFill>
        <p:spPr>
          <a:xfrm>
            <a:off x="1764166" y="2743201"/>
            <a:ext cx="4281451" cy="3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10073</TotalTime>
  <Words>1319</Words>
  <Application>Microsoft Office PowerPoint</Application>
  <PresentationFormat>와이드스크린</PresentationFormat>
  <Paragraphs>432</Paragraphs>
  <Slides>35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HY헤드라인M</vt:lpstr>
      <vt:lpstr>Gulim</vt:lpstr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노상준</dc:creator>
  <cp:lastModifiedBy>이상범</cp:lastModifiedBy>
  <cp:revision>626</cp:revision>
  <dcterms:created xsi:type="dcterms:W3CDTF">2020-11-23T06:11:19Z</dcterms:created>
  <dcterms:modified xsi:type="dcterms:W3CDTF">2023-07-02T16:48:18Z</dcterms:modified>
</cp:coreProperties>
</file>